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notesMasterIdLst>
    <p:notesMasterId r:id="rId39"/>
  </p:notesMasterIdLst>
  <p:sldIdLst>
    <p:sldId id="256" r:id="rId2"/>
    <p:sldId id="257" r:id="rId3"/>
    <p:sldId id="258" r:id="rId4"/>
    <p:sldId id="259" r:id="rId5"/>
    <p:sldId id="261" r:id="rId6"/>
    <p:sldId id="288" r:id="rId7"/>
    <p:sldId id="260" r:id="rId8"/>
    <p:sldId id="262" r:id="rId9"/>
    <p:sldId id="263" r:id="rId10"/>
    <p:sldId id="264" r:id="rId11"/>
    <p:sldId id="265" r:id="rId12"/>
    <p:sldId id="266" r:id="rId13"/>
    <p:sldId id="267" r:id="rId14"/>
    <p:sldId id="268" r:id="rId15"/>
    <p:sldId id="269" r:id="rId16"/>
    <p:sldId id="270" r:id="rId17"/>
    <p:sldId id="271" r:id="rId18"/>
    <p:sldId id="276" r:id="rId19"/>
    <p:sldId id="289" r:id="rId20"/>
    <p:sldId id="291" r:id="rId21"/>
    <p:sldId id="272" r:id="rId22"/>
    <p:sldId id="278" r:id="rId23"/>
    <p:sldId id="279" r:id="rId24"/>
    <p:sldId id="280" r:id="rId25"/>
    <p:sldId id="281" r:id="rId26"/>
    <p:sldId id="282" r:id="rId27"/>
    <p:sldId id="283" r:id="rId28"/>
    <p:sldId id="284" r:id="rId29"/>
    <p:sldId id="285" r:id="rId30"/>
    <p:sldId id="286" r:id="rId31"/>
    <p:sldId id="287" r:id="rId32"/>
    <p:sldId id="293" r:id="rId33"/>
    <p:sldId id="294" r:id="rId34"/>
    <p:sldId id="295" r:id="rId35"/>
    <p:sldId id="296" r:id="rId36"/>
    <p:sldId id="297" r:id="rId37"/>
    <p:sldId id="298"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p:scale>
          <a:sx n="83" d="100"/>
          <a:sy n="83" d="100"/>
        </p:scale>
        <p:origin x="-1426" y="-77"/>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F292E5-6E03-4C69-A834-089B3B52A899}" type="doc">
      <dgm:prSet loTypeId="urn:microsoft.com/office/officeart/2005/8/layout/hList1" loCatId="list" qsTypeId="urn:microsoft.com/office/officeart/2005/8/quickstyle/3d3" qsCatId="3D" csTypeId="urn:microsoft.com/office/officeart/2005/8/colors/accent1_2" csCatId="accent1" phldr="1"/>
      <dgm:spPr/>
      <dgm:t>
        <a:bodyPr/>
        <a:lstStyle/>
        <a:p>
          <a:endParaRPr lang="en-IN"/>
        </a:p>
      </dgm:t>
    </dgm:pt>
    <dgm:pt modelId="{BDDC35D2-C89C-4778-83C3-9DAB3FA6AE1C}">
      <dgm:prSet phldrT="[Text]" custT="1"/>
      <dgm:spPr/>
      <dgm:t>
        <a:bodyPr/>
        <a:lstStyle/>
        <a:p>
          <a:r>
            <a:rPr lang="en-IN" sz="2000" b="1" dirty="0" smtClean="0"/>
            <a:t>LESS</a:t>
          </a:r>
          <a:r>
            <a:rPr lang="en-IN" sz="1600" dirty="0" smtClean="0"/>
            <a:t> </a:t>
          </a:r>
          <a:endParaRPr lang="en-IN" sz="1600" dirty="0"/>
        </a:p>
      </dgm:t>
    </dgm:pt>
    <dgm:pt modelId="{75CC965B-064A-4710-92BA-9FD58E71A22A}" type="parTrans" cxnId="{75B1C608-73E7-4162-93B2-2D6D55C078D9}">
      <dgm:prSet/>
      <dgm:spPr/>
      <dgm:t>
        <a:bodyPr/>
        <a:lstStyle/>
        <a:p>
          <a:endParaRPr lang="en-IN"/>
        </a:p>
      </dgm:t>
    </dgm:pt>
    <dgm:pt modelId="{E0E7B06E-508B-47B6-AB16-78242510E674}" type="sibTrans" cxnId="{75B1C608-73E7-4162-93B2-2D6D55C078D9}">
      <dgm:prSet/>
      <dgm:spPr/>
      <dgm:t>
        <a:bodyPr/>
        <a:lstStyle/>
        <a:p>
          <a:endParaRPr lang="en-IN"/>
        </a:p>
      </dgm:t>
    </dgm:pt>
    <dgm:pt modelId="{A0F08BFD-DE55-44F0-9429-AAE0FF4CC1F3}">
      <dgm:prSet phldrT="[Text]" custT="1"/>
      <dgm:spPr/>
      <dgm:t>
        <a:bodyPr/>
        <a:lstStyle/>
        <a:p>
          <a:r>
            <a:rPr lang="en-IN" sz="3200" dirty="0" smtClean="0"/>
            <a:t>Smooth idle </a:t>
          </a:r>
          <a:endParaRPr lang="en-IN" sz="3200" dirty="0"/>
        </a:p>
      </dgm:t>
    </dgm:pt>
    <dgm:pt modelId="{184C724B-3F9A-4413-A0C3-B170EC26456C}" type="parTrans" cxnId="{BC479E9C-720E-42E5-8052-10B8322B50EA}">
      <dgm:prSet/>
      <dgm:spPr/>
      <dgm:t>
        <a:bodyPr/>
        <a:lstStyle/>
        <a:p>
          <a:endParaRPr lang="en-IN"/>
        </a:p>
      </dgm:t>
    </dgm:pt>
    <dgm:pt modelId="{63EA540F-1C6B-4705-BAD1-FC48CE3B48A4}" type="sibTrans" cxnId="{BC479E9C-720E-42E5-8052-10B8322B50EA}">
      <dgm:prSet/>
      <dgm:spPr/>
      <dgm:t>
        <a:bodyPr/>
        <a:lstStyle/>
        <a:p>
          <a:endParaRPr lang="en-IN"/>
        </a:p>
      </dgm:t>
    </dgm:pt>
    <dgm:pt modelId="{C8FB6F4E-1D48-4C2F-8BF2-B330AFCB75B5}">
      <dgm:prSet phldrT="[Text]" custT="1"/>
      <dgm:spPr/>
      <dgm:t>
        <a:bodyPr/>
        <a:lstStyle/>
        <a:p>
          <a:r>
            <a:rPr lang="en-IN" sz="3200" dirty="0" smtClean="0"/>
            <a:t>More slow speed torque.</a:t>
          </a:r>
          <a:endParaRPr lang="en-IN" sz="3200" dirty="0"/>
        </a:p>
      </dgm:t>
    </dgm:pt>
    <dgm:pt modelId="{D28CD34E-7D54-473C-AC16-D37BA212DBCA}" type="parTrans" cxnId="{F170BF19-3AB1-4351-B33B-4A61BCE8A096}">
      <dgm:prSet/>
      <dgm:spPr/>
      <dgm:t>
        <a:bodyPr/>
        <a:lstStyle/>
        <a:p>
          <a:endParaRPr lang="en-IN"/>
        </a:p>
      </dgm:t>
    </dgm:pt>
    <dgm:pt modelId="{6AE8F60D-D25E-48A4-B110-6EE39154D9CE}" type="sibTrans" cxnId="{F170BF19-3AB1-4351-B33B-4A61BCE8A096}">
      <dgm:prSet/>
      <dgm:spPr/>
      <dgm:t>
        <a:bodyPr/>
        <a:lstStyle/>
        <a:p>
          <a:endParaRPr lang="en-IN"/>
        </a:p>
      </dgm:t>
    </dgm:pt>
    <dgm:pt modelId="{67155E34-6950-4E1B-A8FC-4257B3FF387C}">
      <dgm:prSet phldrT="[Text]" custT="1"/>
      <dgm:spPr/>
      <dgm:t>
        <a:bodyPr/>
        <a:lstStyle/>
        <a:p>
          <a:r>
            <a:rPr lang="en-IN" sz="2000" b="1" dirty="0" smtClean="0"/>
            <a:t>MORE</a:t>
          </a:r>
          <a:endParaRPr lang="en-IN" sz="2000" b="1" dirty="0"/>
        </a:p>
      </dgm:t>
    </dgm:pt>
    <dgm:pt modelId="{3AAEAEA4-0018-48AD-AAC9-B7BF7D70F288}" type="parTrans" cxnId="{11AED193-AA09-42D3-9F1E-B011BE0B20F2}">
      <dgm:prSet/>
      <dgm:spPr/>
      <dgm:t>
        <a:bodyPr/>
        <a:lstStyle/>
        <a:p>
          <a:endParaRPr lang="en-IN"/>
        </a:p>
      </dgm:t>
    </dgm:pt>
    <dgm:pt modelId="{84A31E07-C01A-4339-B11A-D928BA2D2360}" type="sibTrans" cxnId="{11AED193-AA09-42D3-9F1E-B011BE0B20F2}">
      <dgm:prSet/>
      <dgm:spPr/>
      <dgm:t>
        <a:bodyPr/>
        <a:lstStyle/>
        <a:p>
          <a:endParaRPr lang="en-IN"/>
        </a:p>
      </dgm:t>
    </dgm:pt>
    <dgm:pt modelId="{4BBB1A19-C9EC-4212-9E0F-6A0937B4886E}">
      <dgm:prSet phldrT="[Text]" custT="1"/>
      <dgm:spPr/>
      <dgm:t>
        <a:bodyPr/>
        <a:lstStyle/>
        <a:p>
          <a:r>
            <a:rPr lang="en-IN" sz="3200" dirty="0" smtClean="0"/>
            <a:t>Rough idle (dilution of mixture) </a:t>
          </a:r>
          <a:endParaRPr lang="en-IN" sz="3200" dirty="0"/>
        </a:p>
      </dgm:t>
    </dgm:pt>
    <dgm:pt modelId="{FABA0172-D5C8-4051-9384-434BBD005349}" type="parTrans" cxnId="{4FE96074-D750-404C-8503-C5D85E51A6EF}">
      <dgm:prSet/>
      <dgm:spPr/>
      <dgm:t>
        <a:bodyPr/>
        <a:lstStyle/>
        <a:p>
          <a:endParaRPr lang="en-IN"/>
        </a:p>
      </dgm:t>
    </dgm:pt>
    <dgm:pt modelId="{14B4CA30-411B-4173-8680-0AE54888B4BF}" type="sibTrans" cxnId="{4FE96074-D750-404C-8503-C5D85E51A6EF}">
      <dgm:prSet/>
      <dgm:spPr/>
      <dgm:t>
        <a:bodyPr/>
        <a:lstStyle/>
        <a:p>
          <a:endParaRPr lang="en-IN"/>
        </a:p>
      </dgm:t>
    </dgm:pt>
    <dgm:pt modelId="{100B6997-9AE8-48B6-AA82-52C0426DFB2A}">
      <dgm:prSet phldrT="[Text]" custT="1"/>
      <dgm:spPr/>
      <dgm:t>
        <a:bodyPr/>
        <a:lstStyle/>
        <a:p>
          <a:r>
            <a:rPr lang="en-IN" sz="3200" dirty="0" smtClean="0"/>
            <a:t>Higher exhaust emissions (LS)</a:t>
          </a:r>
          <a:endParaRPr lang="en-IN" sz="3200" dirty="0"/>
        </a:p>
      </dgm:t>
    </dgm:pt>
    <dgm:pt modelId="{50F51B16-8B83-4BE5-A87C-B3305B6AD837}" type="parTrans" cxnId="{185AD8A1-D826-4245-B2CD-AC0C54CE04F0}">
      <dgm:prSet/>
      <dgm:spPr/>
      <dgm:t>
        <a:bodyPr/>
        <a:lstStyle/>
        <a:p>
          <a:endParaRPr lang="en-IN"/>
        </a:p>
      </dgm:t>
    </dgm:pt>
    <dgm:pt modelId="{8579A741-9BA9-4D14-9F38-51A26FBA3308}" type="sibTrans" cxnId="{185AD8A1-D826-4245-B2CD-AC0C54CE04F0}">
      <dgm:prSet/>
      <dgm:spPr/>
      <dgm:t>
        <a:bodyPr/>
        <a:lstStyle/>
        <a:p>
          <a:endParaRPr lang="en-IN"/>
        </a:p>
      </dgm:t>
    </dgm:pt>
    <dgm:pt modelId="{DAFA4E6B-7FCB-44E7-8783-2C49FDA7ACC6}">
      <dgm:prSet phldrT="[Text]" custT="1"/>
      <dgm:spPr/>
      <dgm:t>
        <a:bodyPr/>
        <a:lstStyle/>
        <a:p>
          <a:r>
            <a:rPr lang="en-IN" sz="3200" dirty="0" smtClean="0"/>
            <a:t>Less scavenging (HS)</a:t>
          </a:r>
          <a:endParaRPr lang="en-IN" sz="3200" dirty="0"/>
        </a:p>
      </dgm:t>
    </dgm:pt>
    <dgm:pt modelId="{A4F3DB66-ADEB-4829-AE43-D50F9BBA30CB}" type="parTrans" cxnId="{8BB97B9D-E7A2-49A8-96AE-7DB0C95707E9}">
      <dgm:prSet/>
      <dgm:spPr/>
      <dgm:t>
        <a:bodyPr/>
        <a:lstStyle/>
        <a:p>
          <a:endParaRPr lang="en-IN"/>
        </a:p>
      </dgm:t>
    </dgm:pt>
    <dgm:pt modelId="{171B43E7-91D1-4071-8641-6CF0B4402016}" type="sibTrans" cxnId="{8BB97B9D-E7A2-49A8-96AE-7DB0C95707E9}">
      <dgm:prSet/>
      <dgm:spPr/>
      <dgm:t>
        <a:bodyPr/>
        <a:lstStyle/>
        <a:p>
          <a:endParaRPr lang="en-IN"/>
        </a:p>
      </dgm:t>
    </dgm:pt>
    <dgm:pt modelId="{D34F2B2F-92EF-41D3-B6AF-28B871C8EDF3}">
      <dgm:prSet phldrT="[Text]" custT="1"/>
      <dgm:spPr/>
      <dgm:t>
        <a:bodyPr/>
        <a:lstStyle/>
        <a:p>
          <a:endParaRPr lang="en-IN" sz="3200" dirty="0"/>
        </a:p>
      </dgm:t>
    </dgm:pt>
    <dgm:pt modelId="{F6D959DB-0DB1-484A-B8CF-E281CDB81612}" type="parTrans" cxnId="{F2BA7F79-34DF-4964-9FF8-08DE8AB437D4}">
      <dgm:prSet/>
      <dgm:spPr/>
      <dgm:t>
        <a:bodyPr/>
        <a:lstStyle/>
        <a:p>
          <a:endParaRPr lang="en-IN"/>
        </a:p>
      </dgm:t>
    </dgm:pt>
    <dgm:pt modelId="{C5829A3B-F7CF-4AB5-8C88-5EB3EB6C1050}" type="sibTrans" cxnId="{F2BA7F79-34DF-4964-9FF8-08DE8AB437D4}">
      <dgm:prSet/>
      <dgm:spPr/>
      <dgm:t>
        <a:bodyPr/>
        <a:lstStyle/>
        <a:p>
          <a:endParaRPr lang="en-IN"/>
        </a:p>
      </dgm:t>
    </dgm:pt>
    <dgm:pt modelId="{92180C2C-7F83-4D80-9271-DB80AA8EB486}">
      <dgm:prSet phldrT="[Text]" custT="1"/>
      <dgm:spPr/>
      <dgm:t>
        <a:bodyPr/>
        <a:lstStyle/>
        <a:p>
          <a:r>
            <a:rPr lang="en-IN" sz="3200" dirty="0" smtClean="0"/>
            <a:t>Better engine breathing (HS)</a:t>
          </a:r>
          <a:endParaRPr lang="en-IN" sz="3200" dirty="0"/>
        </a:p>
      </dgm:t>
    </dgm:pt>
    <dgm:pt modelId="{DA1399C7-0D4C-491E-B839-96C9A0C0C30D}" type="parTrans" cxnId="{EB0069ED-B596-4C5C-81F3-F426E61FB63D}">
      <dgm:prSet/>
      <dgm:spPr/>
      <dgm:t>
        <a:bodyPr/>
        <a:lstStyle/>
        <a:p>
          <a:endParaRPr lang="en-IN"/>
        </a:p>
      </dgm:t>
    </dgm:pt>
    <dgm:pt modelId="{AD0F7E5C-6282-4ADA-B784-9774913DD4F8}" type="sibTrans" cxnId="{EB0069ED-B596-4C5C-81F3-F426E61FB63D}">
      <dgm:prSet/>
      <dgm:spPr/>
      <dgm:t>
        <a:bodyPr/>
        <a:lstStyle/>
        <a:p>
          <a:endParaRPr lang="en-IN"/>
        </a:p>
      </dgm:t>
    </dgm:pt>
    <dgm:pt modelId="{D707AF97-B20E-434C-9EC9-B9EB61EB5ACA}" type="pres">
      <dgm:prSet presAssocID="{DDF292E5-6E03-4C69-A834-089B3B52A899}" presName="Name0" presStyleCnt="0">
        <dgm:presLayoutVars>
          <dgm:dir/>
          <dgm:animLvl val="lvl"/>
          <dgm:resizeHandles val="exact"/>
        </dgm:presLayoutVars>
      </dgm:prSet>
      <dgm:spPr/>
      <dgm:t>
        <a:bodyPr/>
        <a:lstStyle/>
        <a:p>
          <a:endParaRPr lang="en-IN"/>
        </a:p>
      </dgm:t>
    </dgm:pt>
    <dgm:pt modelId="{394E1EF2-70B5-440C-8351-E00B54F582DB}" type="pres">
      <dgm:prSet presAssocID="{BDDC35D2-C89C-4778-83C3-9DAB3FA6AE1C}" presName="composite" presStyleCnt="0"/>
      <dgm:spPr/>
    </dgm:pt>
    <dgm:pt modelId="{1BEC5A7E-0143-4ED5-A260-C61533203A66}" type="pres">
      <dgm:prSet presAssocID="{BDDC35D2-C89C-4778-83C3-9DAB3FA6AE1C}" presName="parTx" presStyleLbl="alignNode1" presStyleIdx="0" presStyleCnt="2">
        <dgm:presLayoutVars>
          <dgm:chMax val="0"/>
          <dgm:chPref val="0"/>
          <dgm:bulletEnabled val="1"/>
        </dgm:presLayoutVars>
      </dgm:prSet>
      <dgm:spPr/>
      <dgm:t>
        <a:bodyPr/>
        <a:lstStyle/>
        <a:p>
          <a:endParaRPr lang="en-IN"/>
        </a:p>
      </dgm:t>
    </dgm:pt>
    <dgm:pt modelId="{C8E47B87-3185-4D08-A8E9-9358078D6A17}" type="pres">
      <dgm:prSet presAssocID="{BDDC35D2-C89C-4778-83C3-9DAB3FA6AE1C}" presName="desTx" presStyleLbl="alignAccFollowNode1" presStyleIdx="0" presStyleCnt="2">
        <dgm:presLayoutVars>
          <dgm:bulletEnabled val="1"/>
        </dgm:presLayoutVars>
      </dgm:prSet>
      <dgm:spPr/>
      <dgm:t>
        <a:bodyPr/>
        <a:lstStyle/>
        <a:p>
          <a:endParaRPr lang="en-IN"/>
        </a:p>
      </dgm:t>
    </dgm:pt>
    <dgm:pt modelId="{30FE66D8-B7D3-4F86-B739-FE377EF4F627}" type="pres">
      <dgm:prSet presAssocID="{E0E7B06E-508B-47B6-AB16-78242510E674}" presName="space" presStyleCnt="0"/>
      <dgm:spPr/>
    </dgm:pt>
    <dgm:pt modelId="{6C4D84C3-B78A-4481-A223-DDB7771BF549}" type="pres">
      <dgm:prSet presAssocID="{67155E34-6950-4E1B-A8FC-4257B3FF387C}" presName="composite" presStyleCnt="0"/>
      <dgm:spPr/>
    </dgm:pt>
    <dgm:pt modelId="{AE89130D-01C5-4417-B1A2-AE031E7D8316}" type="pres">
      <dgm:prSet presAssocID="{67155E34-6950-4E1B-A8FC-4257B3FF387C}" presName="parTx" presStyleLbl="alignNode1" presStyleIdx="1" presStyleCnt="2">
        <dgm:presLayoutVars>
          <dgm:chMax val="0"/>
          <dgm:chPref val="0"/>
          <dgm:bulletEnabled val="1"/>
        </dgm:presLayoutVars>
      </dgm:prSet>
      <dgm:spPr/>
      <dgm:t>
        <a:bodyPr/>
        <a:lstStyle/>
        <a:p>
          <a:endParaRPr lang="en-IN"/>
        </a:p>
      </dgm:t>
    </dgm:pt>
    <dgm:pt modelId="{AEDECB99-6EE4-4987-B5CD-A3C66EEDAE5B}" type="pres">
      <dgm:prSet presAssocID="{67155E34-6950-4E1B-A8FC-4257B3FF387C}" presName="desTx" presStyleLbl="alignAccFollowNode1" presStyleIdx="1" presStyleCnt="2">
        <dgm:presLayoutVars>
          <dgm:bulletEnabled val="1"/>
        </dgm:presLayoutVars>
      </dgm:prSet>
      <dgm:spPr/>
      <dgm:t>
        <a:bodyPr/>
        <a:lstStyle/>
        <a:p>
          <a:endParaRPr lang="en-IN"/>
        </a:p>
      </dgm:t>
    </dgm:pt>
  </dgm:ptLst>
  <dgm:cxnLst>
    <dgm:cxn modelId="{F2BA7F79-34DF-4964-9FF8-08DE8AB437D4}" srcId="{67155E34-6950-4E1B-A8FC-4257B3FF387C}" destId="{D34F2B2F-92EF-41D3-B6AF-28B871C8EDF3}" srcOrd="3" destOrd="0" parTransId="{F6D959DB-0DB1-484A-B8CF-E281CDB81612}" sibTransId="{C5829A3B-F7CF-4AB5-8C88-5EB3EB6C1050}"/>
    <dgm:cxn modelId="{60D95AB4-9A04-45BC-81AF-C1C7F743F250}" type="presOf" srcId="{92180C2C-7F83-4D80-9271-DB80AA8EB486}" destId="{AEDECB99-6EE4-4987-B5CD-A3C66EEDAE5B}" srcOrd="0" destOrd="0" presId="urn:microsoft.com/office/officeart/2005/8/layout/hList1"/>
    <dgm:cxn modelId="{3EE5AF96-FE2E-4229-A7E2-A2EB9E56039E}" type="presOf" srcId="{67155E34-6950-4E1B-A8FC-4257B3FF387C}" destId="{AE89130D-01C5-4417-B1A2-AE031E7D8316}" srcOrd="0" destOrd="0" presId="urn:microsoft.com/office/officeart/2005/8/layout/hList1"/>
    <dgm:cxn modelId="{EB0069ED-B596-4C5C-81F3-F426E61FB63D}" srcId="{67155E34-6950-4E1B-A8FC-4257B3FF387C}" destId="{92180C2C-7F83-4D80-9271-DB80AA8EB486}" srcOrd="0" destOrd="0" parTransId="{DA1399C7-0D4C-491E-B839-96C9A0C0C30D}" sibTransId="{AD0F7E5C-6282-4ADA-B784-9774913DD4F8}"/>
    <dgm:cxn modelId="{7A7322C9-A1AC-402C-A1DB-280A59D16798}" type="presOf" srcId="{D34F2B2F-92EF-41D3-B6AF-28B871C8EDF3}" destId="{AEDECB99-6EE4-4987-B5CD-A3C66EEDAE5B}" srcOrd="0" destOrd="3" presId="urn:microsoft.com/office/officeart/2005/8/layout/hList1"/>
    <dgm:cxn modelId="{8BB97B9D-E7A2-49A8-96AE-7DB0C95707E9}" srcId="{BDDC35D2-C89C-4778-83C3-9DAB3FA6AE1C}" destId="{DAFA4E6B-7FCB-44E7-8783-2C49FDA7ACC6}" srcOrd="2" destOrd="0" parTransId="{A4F3DB66-ADEB-4829-AE43-D50F9BBA30CB}" sibTransId="{171B43E7-91D1-4071-8641-6CF0B4402016}"/>
    <dgm:cxn modelId="{5C3F9A84-52B0-4656-A4B5-A5EAF00101F3}" type="presOf" srcId="{BDDC35D2-C89C-4778-83C3-9DAB3FA6AE1C}" destId="{1BEC5A7E-0143-4ED5-A260-C61533203A66}" srcOrd="0" destOrd="0" presId="urn:microsoft.com/office/officeart/2005/8/layout/hList1"/>
    <dgm:cxn modelId="{4FE96074-D750-404C-8503-C5D85E51A6EF}" srcId="{67155E34-6950-4E1B-A8FC-4257B3FF387C}" destId="{4BBB1A19-C9EC-4212-9E0F-6A0937B4886E}" srcOrd="1" destOrd="0" parTransId="{FABA0172-D5C8-4051-9384-434BBD005349}" sibTransId="{14B4CA30-411B-4173-8680-0AE54888B4BF}"/>
    <dgm:cxn modelId="{1C3FCA40-83C9-473E-9C1D-E04F1A50224C}" type="presOf" srcId="{C8FB6F4E-1D48-4C2F-8BF2-B330AFCB75B5}" destId="{C8E47B87-3185-4D08-A8E9-9358078D6A17}" srcOrd="0" destOrd="1" presId="urn:microsoft.com/office/officeart/2005/8/layout/hList1"/>
    <dgm:cxn modelId="{F170BF19-3AB1-4351-B33B-4A61BCE8A096}" srcId="{BDDC35D2-C89C-4778-83C3-9DAB3FA6AE1C}" destId="{C8FB6F4E-1D48-4C2F-8BF2-B330AFCB75B5}" srcOrd="1" destOrd="0" parTransId="{D28CD34E-7D54-473C-AC16-D37BA212DBCA}" sibTransId="{6AE8F60D-D25E-48A4-B110-6EE39154D9CE}"/>
    <dgm:cxn modelId="{AAC2D9CC-FFEB-4983-B894-C7E9AF6A154E}" type="presOf" srcId="{DDF292E5-6E03-4C69-A834-089B3B52A899}" destId="{D707AF97-B20E-434C-9EC9-B9EB61EB5ACA}" srcOrd="0" destOrd="0" presId="urn:microsoft.com/office/officeart/2005/8/layout/hList1"/>
    <dgm:cxn modelId="{185AD8A1-D826-4245-B2CD-AC0C54CE04F0}" srcId="{67155E34-6950-4E1B-A8FC-4257B3FF387C}" destId="{100B6997-9AE8-48B6-AA82-52C0426DFB2A}" srcOrd="2" destOrd="0" parTransId="{50F51B16-8B83-4BE5-A87C-B3305B6AD837}" sibTransId="{8579A741-9BA9-4D14-9F38-51A26FBA3308}"/>
    <dgm:cxn modelId="{678F12FD-B313-4FF2-9BBA-6B1D05FDD563}" type="presOf" srcId="{A0F08BFD-DE55-44F0-9429-AAE0FF4CC1F3}" destId="{C8E47B87-3185-4D08-A8E9-9358078D6A17}" srcOrd="0" destOrd="0" presId="urn:microsoft.com/office/officeart/2005/8/layout/hList1"/>
    <dgm:cxn modelId="{11AED193-AA09-42D3-9F1E-B011BE0B20F2}" srcId="{DDF292E5-6E03-4C69-A834-089B3B52A899}" destId="{67155E34-6950-4E1B-A8FC-4257B3FF387C}" srcOrd="1" destOrd="0" parTransId="{3AAEAEA4-0018-48AD-AAC9-B7BF7D70F288}" sibTransId="{84A31E07-C01A-4339-B11A-D928BA2D2360}"/>
    <dgm:cxn modelId="{2776B727-F186-483D-9321-5DD78B71E836}" type="presOf" srcId="{4BBB1A19-C9EC-4212-9E0F-6A0937B4886E}" destId="{AEDECB99-6EE4-4987-B5CD-A3C66EEDAE5B}" srcOrd="0" destOrd="1" presId="urn:microsoft.com/office/officeart/2005/8/layout/hList1"/>
    <dgm:cxn modelId="{A8215FBD-E022-445F-82B7-5A95606ABBBB}" type="presOf" srcId="{DAFA4E6B-7FCB-44E7-8783-2C49FDA7ACC6}" destId="{C8E47B87-3185-4D08-A8E9-9358078D6A17}" srcOrd="0" destOrd="2" presId="urn:microsoft.com/office/officeart/2005/8/layout/hList1"/>
    <dgm:cxn modelId="{75B1C608-73E7-4162-93B2-2D6D55C078D9}" srcId="{DDF292E5-6E03-4C69-A834-089B3B52A899}" destId="{BDDC35D2-C89C-4778-83C3-9DAB3FA6AE1C}" srcOrd="0" destOrd="0" parTransId="{75CC965B-064A-4710-92BA-9FD58E71A22A}" sibTransId="{E0E7B06E-508B-47B6-AB16-78242510E674}"/>
    <dgm:cxn modelId="{BC479E9C-720E-42E5-8052-10B8322B50EA}" srcId="{BDDC35D2-C89C-4778-83C3-9DAB3FA6AE1C}" destId="{A0F08BFD-DE55-44F0-9429-AAE0FF4CC1F3}" srcOrd="0" destOrd="0" parTransId="{184C724B-3F9A-4413-A0C3-B170EC26456C}" sibTransId="{63EA540F-1C6B-4705-BAD1-FC48CE3B48A4}"/>
    <dgm:cxn modelId="{BB3BCB3E-53C2-4086-8D13-3B2DC7467078}" type="presOf" srcId="{100B6997-9AE8-48B6-AA82-52C0426DFB2A}" destId="{AEDECB99-6EE4-4987-B5CD-A3C66EEDAE5B}" srcOrd="0" destOrd="2" presId="urn:microsoft.com/office/officeart/2005/8/layout/hList1"/>
    <dgm:cxn modelId="{D8726825-1805-466C-ABF2-A81B99030329}" type="presParOf" srcId="{D707AF97-B20E-434C-9EC9-B9EB61EB5ACA}" destId="{394E1EF2-70B5-440C-8351-E00B54F582DB}" srcOrd="0" destOrd="0" presId="urn:microsoft.com/office/officeart/2005/8/layout/hList1"/>
    <dgm:cxn modelId="{2F87FE6D-E01C-4DCC-AA78-6B3DAFCB3B2D}" type="presParOf" srcId="{394E1EF2-70B5-440C-8351-E00B54F582DB}" destId="{1BEC5A7E-0143-4ED5-A260-C61533203A66}" srcOrd="0" destOrd="0" presId="urn:microsoft.com/office/officeart/2005/8/layout/hList1"/>
    <dgm:cxn modelId="{FCE1F230-D7AB-453D-B572-19969E50E11D}" type="presParOf" srcId="{394E1EF2-70B5-440C-8351-E00B54F582DB}" destId="{C8E47B87-3185-4D08-A8E9-9358078D6A17}" srcOrd="1" destOrd="0" presId="urn:microsoft.com/office/officeart/2005/8/layout/hList1"/>
    <dgm:cxn modelId="{7237C25D-3E42-43F6-9CF9-69D763E2923D}" type="presParOf" srcId="{D707AF97-B20E-434C-9EC9-B9EB61EB5ACA}" destId="{30FE66D8-B7D3-4F86-B739-FE377EF4F627}" srcOrd="1" destOrd="0" presId="urn:microsoft.com/office/officeart/2005/8/layout/hList1"/>
    <dgm:cxn modelId="{C0019846-9D17-49FC-A190-E2313CF5FBE7}" type="presParOf" srcId="{D707AF97-B20E-434C-9EC9-B9EB61EB5ACA}" destId="{6C4D84C3-B78A-4481-A223-DDB7771BF549}" srcOrd="2" destOrd="0" presId="urn:microsoft.com/office/officeart/2005/8/layout/hList1"/>
    <dgm:cxn modelId="{AC367BF3-6AE1-4573-80AE-F8907A340871}" type="presParOf" srcId="{6C4D84C3-B78A-4481-A223-DDB7771BF549}" destId="{AE89130D-01C5-4417-B1A2-AE031E7D8316}" srcOrd="0" destOrd="0" presId="urn:microsoft.com/office/officeart/2005/8/layout/hList1"/>
    <dgm:cxn modelId="{2B02EF01-FC6A-4ACD-8947-34692A106A9B}" type="presParOf" srcId="{6C4D84C3-B78A-4481-A223-DDB7771BF549}" destId="{AEDECB99-6EE4-4987-B5CD-A3C66EEDAE5B}" srcOrd="1" destOrd="0" presId="urn:microsoft.com/office/officeart/2005/8/layout/hList1"/>
  </dgm:cxnLst>
  <dgm:bg/>
  <dgm:whole/>
</dgm:dataModel>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AB4B3FF-B187-470D-8D95-61206FC221A6}" type="datetimeFigureOut">
              <a:rPr lang="en-US" smtClean="0"/>
              <a:pPr/>
              <a:t>4/25/2018</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DD0631-F3B6-4198-ADC5-0C3DA98DD568}" type="slidenum">
              <a:rPr lang="en-IN" smtClean="0"/>
              <a:pPr/>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dirty="0" smtClean="0"/>
              <a:t>HS – High Speed</a:t>
            </a:r>
            <a:endParaRPr lang="en-IN" dirty="0"/>
          </a:p>
        </p:txBody>
      </p:sp>
      <p:sp>
        <p:nvSpPr>
          <p:cNvPr id="4" name="Slide Number Placeholder 3"/>
          <p:cNvSpPr>
            <a:spLocks noGrp="1"/>
          </p:cNvSpPr>
          <p:nvPr>
            <p:ph type="sldNum" sz="quarter" idx="10"/>
          </p:nvPr>
        </p:nvSpPr>
        <p:spPr/>
        <p:txBody>
          <a:bodyPr/>
          <a:lstStyle/>
          <a:p>
            <a:fld id="{9ADD0631-F3B6-4198-ADC5-0C3DA98DD568}" type="slidenum">
              <a:rPr lang="en-IN" smtClean="0"/>
              <a:pPr/>
              <a:t>4</a:t>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dirty="0" err="1" smtClean="0"/>
              <a:t>helloooooo</a:t>
            </a:r>
            <a:endParaRPr lang="en-IN" dirty="0"/>
          </a:p>
        </p:txBody>
      </p:sp>
      <p:sp>
        <p:nvSpPr>
          <p:cNvPr id="4" name="Slide Number Placeholder 3"/>
          <p:cNvSpPr>
            <a:spLocks noGrp="1"/>
          </p:cNvSpPr>
          <p:nvPr>
            <p:ph type="sldNum" sz="quarter" idx="10"/>
          </p:nvPr>
        </p:nvSpPr>
        <p:spPr/>
        <p:txBody>
          <a:bodyPr/>
          <a:lstStyle/>
          <a:p>
            <a:fld id="{9ADD0631-F3B6-4198-ADC5-0C3DA98DD568}" type="slidenum">
              <a:rPr lang="en-IN" smtClean="0"/>
              <a:pPr/>
              <a:t>6</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88B67EA7-1161-4D5D-82F6-A952281D2AA6}" type="datetimeFigureOut">
              <a:rPr lang="en-US" smtClean="0"/>
              <a:pPr/>
              <a:t>4/25/2018</a:t>
            </a:fld>
            <a:endParaRPr lang="en-IN"/>
          </a:p>
        </p:txBody>
      </p:sp>
      <p:sp>
        <p:nvSpPr>
          <p:cNvPr id="19" name="Footer Placeholder 18"/>
          <p:cNvSpPr>
            <a:spLocks noGrp="1"/>
          </p:cNvSpPr>
          <p:nvPr>
            <p:ph type="ftr" sz="quarter" idx="11"/>
          </p:nvPr>
        </p:nvSpPr>
        <p:spPr/>
        <p:txBody>
          <a:bodyPr/>
          <a:lstStyle/>
          <a:p>
            <a:endParaRPr lang="en-IN"/>
          </a:p>
        </p:txBody>
      </p:sp>
      <p:sp>
        <p:nvSpPr>
          <p:cNvPr id="27" name="Slide Number Placeholder 26"/>
          <p:cNvSpPr>
            <a:spLocks noGrp="1"/>
          </p:cNvSpPr>
          <p:nvPr>
            <p:ph type="sldNum" sz="quarter" idx="12"/>
          </p:nvPr>
        </p:nvSpPr>
        <p:spPr/>
        <p:txBody>
          <a:bodyPr/>
          <a:lstStyle/>
          <a:p>
            <a:fld id="{BBC08168-AC66-42FD-8E21-929F0F3AF87E}"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88B67EA7-1161-4D5D-82F6-A952281D2AA6}" type="datetimeFigureOut">
              <a:rPr lang="en-US" smtClean="0"/>
              <a:pPr/>
              <a:t>4/25/2018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C08168-AC66-42FD-8E21-929F0F3AF87E}"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88B67EA7-1161-4D5D-82F6-A952281D2AA6}" type="datetimeFigureOut">
              <a:rPr lang="en-US" smtClean="0"/>
              <a:pPr/>
              <a:t>4/25/2018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C08168-AC66-42FD-8E21-929F0F3AF87E}"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88B67EA7-1161-4D5D-82F6-A952281D2AA6}" type="datetimeFigureOut">
              <a:rPr lang="en-US" smtClean="0"/>
              <a:pPr/>
              <a:t>4/25/2018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C08168-AC66-42FD-8E21-929F0F3AF87E}" type="slidenum">
              <a:rPr lang="en-IN" smtClean="0"/>
              <a:pPr/>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88B67EA7-1161-4D5D-82F6-A952281D2AA6}" type="datetimeFigureOut">
              <a:rPr lang="en-US" smtClean="0"/>
              <a:pPr/>
              <a:t>4/25/2018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C08168-AC66-42FD-8E21-929F0F3AF87E}"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88B67EA7-1161-4D5D-82F6-A952281D2AA6}" type="datetimeFigureOut">
              <a:rPr lang="en-US" smtClean="0"/>
              <a:pPr/>
              <a:t>4/25/2018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BC08168-AC66-42FD-8E21-929F0F3AF87E}" type="slidenum">
              <a:rPr lang="en-IN" smtClean="0"/>
              <a:pPr/>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88B67EA7-1161-4D5D-82F6-A952281D2AA6}" type="datetimeFigureOut">
              <a:rPr lang="en-US" smtClean="0"/>
              <a:pPr/>
              <a:t>4/25/2018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BC08168-AC66-42FD-8E21-929F0F3AF87E}" type="slidenum">
              <a:rPr lang="en-IN" smtClean="0"/>
              <a:pPr/>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88B67EA7-1161-4D5D-82F6-A952281D2AA6}" type="datetimeFigureOut">
              <a:rPr lang="en-US" smtClean="0"/>
              <a:pPr/>
              <a:t>4/25/2018</a:t>
            </a:fld>
            <a:endParaRPr lang="en-IN"/>
          </a:p>
        </p:txBody>
      </p:sp>
      <p:sp>
        <p:nvSpPr>
          <p:cNvPr id="8" name="Slide Number Placeholder 7"/>
          <p:cNvSpPr>
            <a:spLocks noGrp="1"/>
          </p:cNvSpPr>
          <p:nvPr>
            <p:ph type="sldNum" sz="quarter" idx="11"/>
          </p:nvPr>
        </p:nvSpPr>
        <p:spPr/>
        <p:txBody>
          <a:bodyPr/>
          <a:lstStyle/>
          <a:p>
            <a:fld id="{BBC08168-AC66-42FD-8E21-929F0F3AF87E}" type="slidenum">
              <a:rPr lang="en-IN" smtClean="0"/>
              <a:pPr/>
              <a:t>‹#›</a:t>
            </a:fld>
            <a:endParaRPr lang="en-IN"/>
          </a:p>
        </p:txBody>
      </p:sp>
      <p:sp>
        <p:nvSpPr>
          <p:cNvPr id="9" name="Footer Placeholder 8"/>
          <p:cNvSpPr>
            <a:spLocks noGrp="1"/>
          </p:cNvSpPr>
          <p:nvPr>
            <p:ph type="ftr" sz="quarter" idx="12"/>
          </p:nvPr>
        </p:nvSpPr>
        <p:spPr/>
        <p:txBody>
          <a:bodyPr/>
          <a:lstStyle/>
          <a:p>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B67EA7-1161-4D5D-82F6-A952281D2AA6}" type="datetimeFigureOut">
              <a:rPr lang="en-US" smtClean="0"/>
              <a:pPr/>
              <a:t>4/25/2018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BC08168-AC66-42FD-8E21-929F0F3AF87E}"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88B67EA7-1161-4D5D-82F6-A952281D2AA6}" type="datetimeFigureOut">
              <a:rPr lang="en-US" smtClean="0"/>
              <a:pPr/>
              <a:t>4/25/2018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8156448" y="6422064"/>
            <a:ext cx="762000" cy="365125"/>
          </a:xfrm>
        </p:spPr>
        <p:txBody>
          <a:bodyPr/>
          <a:lstStyle/>
          <a:p>
            <a:fld id="{BBC08168-AC66-42FD-8E21-929F0F3AF87E}" type="slidenum">
              <a:rPr lang="en-IN" smtClean="0"/>
              <a:pPr/>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88B67EA7-1161-4D5D-82F6-A952281D2AA6}" type="datetimeFigureOut">
              <a:rPr lang="en-US" smtClean="0"/>
              <a:pPr/>
              <a:t>4/25/2018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BC08168-AC66-42FD-8E21-929F0F3AF87E}" type="slidenum">
              <a:rPr lang="en-IN" smtClean="0"/>
              <a:pPr/>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88B67EA7-1161-4D5D-82F6-A952281D2AA6}" type="datetimeFigureOut">
              <a:rPr lang="en-US" smtClean="0"/>
              <a:pPr/>
              <a:t>4/25/2018</a:t>
            </a:fld>
            <a:endParaRPr lang="en-IN"/>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IN"/>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BBC08168-AC66-42FD-8E21-929F0F3AF87E}" type="slidenum">
              <a:rPr lang="en-IN" smtClean="0"/>
              <a:pPr/>
              <a:t>‹#›</a:t>
            </a:fld>
            <a:endParaRPr lang="en-IN"/>
          </a:p>
        </p:txBody>
      </p:sp>
    </p:spTree>
  </p:cSld>
  <p:clrMap bg1="dk1" tx1="lt1" bg2="dk2" tx2="lt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jpeg"/></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www.youtube.com/" TargetMode="External"/><Relationship Id="rId2" Type="http://schemas.openxmlformats.org/officeDocument/2006/relationships/hyperlink" Target="https://en.wikipedia.org/wiki/Variable_valve_timing" TargetMode="External"/><Relationship Id="rId1" Type="http://schemas.openxmlformats.org/officeDocument/2006/relationships/slideLayout" Target="../slideLayouts/slideLayout2.xml"/><Relationship Id="rId4" Type="http://schemas.openxmlformats.org/officeDocument/2006/relationships/hyperlink" Target="https://www.slideshare.net/souravbagchiprofile/variable-valve-timing?next_slideshow=1"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www.google.co.in/search?tbm=isch&amp;source=hp&amp;biw=1536&amp;bih=759&amp;ei=2M7EWqbkBcrQvgSy0JaQCQ&amp;q=cam+phasing+vvt&amp;oq=cam+phasing+vvt&amp;gs_l=img.3...1196.5513.0.5800.0.0.0.0.0.0.0.0..0.0....0...1ac.1.64.img..0.0.0....0.gEVwOMHOJr4" TargetMode="External"/><Relationship Id="rId3" Type="http://schemas.openxmlformats.org/officeDocument/2006/relationships/hyperlink" Target="http://alflash.com.ua/vvt.htm" TargetMode="External"/><Relationship Id="rId7" Type="http://schemas.openxmlformats.org/officeDocument/2006/relationships/hyperlink" Target="https://www.youtube.com/watch?v=ml5wltlM-cw" TargetMode="External"/><Relationship Id="rId2" Type="http://schemas.openxmlformats.org/officeDocument/2006/relationships/hyperlink" Target="https://www.youtube.com/watch?v=_7FM3sKqXvk&amp;feature=youtu.be" TargetMode="External"/><Relationship Id="rId1" Type="http://schemas.openxmlformats.org/officeDocument/2006/relationships/slideLayout" Target="../slideLayouts/slideLayout2.xml"/><Relationship Id="rId6" Type="http://schemas.openxmlformats.org/officeDocument/2006/relationships/hyperlink" Target="https://www.google.co.in/search?q=spool+valve&amp;source=lnms&amp;tbm=isch&amp;sa=X&amp;ved=0ahUKEwiWjISrw6HaAhVKK48KHcNDCKgQ_AUICigB&amp;biw=1536&amp;bih=710" TargetMode="External"/><Relationship Id="rId5" Type="http://schemas.openxmlformats.org/officeDocument/2006/relationships/hyperlink" Target="https://pawlikautomotive.com/vvt-variable-valve-timing/" TargetMode="External"/><Relationship Id="rId4" Type="http://schemas.openxmlformats.org/officeDocument/2006/relationships/hyperlink" Target="http://kksouri.blogspot.in/2010/05/vvt-i-variable-valve-timing-intelligent.html"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28728" y="1214422"/>
            <a:ext cx="6480048" cy="2301240"/>
          </a:xfrm>
        </p:spPr>
        <p:txBody>
          <a:bodyPr/>
          <a:lstStyle/>
          <a:p>
            <a:pPr algn="ctr"/>
            <a:r>
              <a:rPr lang="en-IN" dirty="0" smtClean="0"/>
              <a:t>Variable Valve Timing</a:t>
            </a:r>
            <a:endParaRPr lang="en-IN" dirty="0"/>
          </a:p>
        </p:txBody>
      </p:sp>
      <p:sp>
        <p:nvSpPr>
          <p:cNvPr id="3" name="Subtitle 2"/>
          <p:cNvSpPr>
            <a:spLocks noGrp="1"/>
          </p:cNvSpPr>
          <p:nvPr>
            <p:ph type="subTitle" idx="1"/>
          </p:nvPr>
        </p:nvSpPr>
        <p:spPr>
          <a:xfrm>
            <a:off x="2285984" y="4643446"/>
            <a:ext cx="6480048" cy="1752600"/>
          </a:xfrm>
        </p:spPr>
        <p:txBody>
          <a:bodyPr/>
          <a:lstStyle/>
          <a:p>
            <a:r>
              <a:rPr lang="en-IN" dirty="0" smtClean="0"/>
              <a:t>Clint Antony</a:t>
            </a:r>
          </a:p>
          <a:p>
            <a:r>
              <a:rPr lang="en-IN" dirty="0" smtClean="0"/>
              <a:t>131501008</a:t>
            </a:r>
            <a:endParaRPr lang="en-IN" dirty="0"/>
          </a:p>
        </p:txBody>
      </p:sp>
      <p:sp>
        <p:nvSpPr>
          <p:cNvPr id="4" name="Rectangle 3"/>
          <p:cNvSpPr/>
          <p:nvPr/>
        </p:nvSpPr>
        <p:spPr>
          <a:xfrm>
            <a:off x="1785918" y="3429000"/>
            <a:ext cx="5979522" cy="954107"/>
          </a:xfrm>
          <a:prstGeom prst="rect">
            <a:avLst/>
          </a:prstGeom>
          <a:noFill/>
        </p:spPr>
        <p:txBody>
          <a:bodyPr wrap="none" lIns="91440" tIns="45720" rIns="91440" bIns="45720">
            <a:spAutoFit/>
          </a:bodyPr>
          <a:lstStyle/>
          <a:p>
            <a:pPr algn="ctr"/>
            <a:r>
              <a:rPr lang="en-IN" sz="2800" b="1" dirty="0" smtClean="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rPr>
              <a:t>ME 3504: Electronic Management </a:t>
            </a:r>
          </a:p>
          <a:p>
            <a:pPr algn="ctr"/>
            <a:r>
              <a:rPr lang="en-IN" sz="2800" b="1" dirty="0" smtClean="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rPr>
              <a:t>of Engines</a:t>
            </a:r>
            <a:endParaRPr lang="en-IN" sz="2800"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pic>
        <p:nvPicPr>
          <p:cNvPr id="21506" name="Picture 2" descr="Image result for valve timing"/>
          <p:cNvPicPr>
            <a:picLocks noChangeAspect="1" noChangeArrowheads="1"/>
          </p:cNvPicPr>
          <p:nvPr/>
        </p:nvPicPr>
        <p:blipFill>
          <a:blip r:embed="rId2" cstate="print"/>
          <a:srcRect/>
          <a:stretch>
            <a:fillRect/>
          </a:stretch>
        </p:blipFill>
        <p:spPr bwMode="auto">
          <a:xfrm>
            <a:off x="7429520" y="142852"/>
            <a:ext cx="1571604" cy="1571604"/>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Cam Switching</a:t>
            </a:r>
            <a:endParaRPr lang="en-IN" dirty="0"/>
          </a:p>
        </p:txBody>
      </p:sp>
      <p:sp>
        <p:nvSpPr>
          <p:cNvPr id="5" name="Content Placeholder 4"/>
          <p:cNvSpPr>
            <a:spLocks noGrp="1"/>
          </p:cNvSpPr>
          <p:nvPr>
            <p:ph idx="1"/>
          </p:nvPr>
        </p:nvSpPr>
        <p:spPr/>
        <p:txBody>
          <a:bodyPr/>
          <a:lstStyle/>
          <a:p>
            <a:endParaRPr lang="en-IN" dirty="0"/>
          </a:p>
        </p:txBody>
      </p:sp>
      <p:pic>
        <p:nvPicPr>
          <p:cNvPr id="2052" name="Picture 4" descr="Image result for VTEC Cam profiles"/>
          <p:cNvPicPr>
            <a:picLocks noChangeAspect="1" noChangeArrowheads="1" noCrop="1"/>
          </p:cNvPicPr>
          <p:nvPr/>
        </p:nvPicPr>
        <p:blipFill>
          <a:blip r:embed="rId2"/>
          <a:srcRect/>
          <a:stretch>
            <a:fillRect/>
          </a:stretch>
        </p:blipFill>
        <p:spPr bwMode="auto">
          <a:xfrm>
            <a:off x="2143108" y="1714488"/>
            <a:ext cx="4572032" cy="4433487"/>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Cam Phasing</a:t>
            </a:r>
            <a:endParaRPr lang="en-IN" dirty="0"/>
          </a:p>
        </p:txBody>
      </p:sp>
      <p:sp>
        <p:nvSpPr>
          <p:cNvPr id="3" name="Content Placeholder 2"/>
          <p:cNvSpPr>
            <a:spLocks noGrp="1"/>
          </p:cNvSpPr>
          <p:nvPr>
            <p:ph idx="1"/>
          </p:nvPr>
        </p:nvSpPr>
        <p:spPr/>
        <p:txBody>
          <a:bodyPr/>
          <a:lstStyle/>
          <a:p>
            <a:r>
              <a:rPr lang="en-IN" dirty="0" smtClean="0"/>
              <a:t>Phase angle of the cam shaft is changed.</a:t>
            </a:r>
          </a:p>
          <a:p>
            <a:r>
              <a:rPr lang="en-IN" dirty="0" smtClean="0"/>
              <a:t>Provides continuous control.</a:t>
            </a:r>
          </a:p>
          <a:p>
            <a:r>
              <a:rPr lang="en-IN" dirty="0" smtClean="0"/>
              <a:t>Duration and lift cannot be adjusted.</a:t>
            </a:r>
          </a:p>
          <a:p>
            <a:endParaRPr lang="en-IN" dirty="0"/>
          </a:p>
        </p:txBody>
      </p:sp>
      <p:pic>
        <p:nvPicPr>
          <p:cNvPr id="24578" name="Picture 2"/>
          <p:cNvPicPr>
            <a:picLocks noChangeAspect="1" noChangeArrowheads="1"/>
          </p:cNvPicPr>
          <p:nvPr/>
        </p:nvPicPr>
        <p:blipFill>
          <a:blip r:embed="rId2"/>
          <a:srcRect/>
          <a:stretch>
            <a:fillRect/>
          </a:stretch>
        </p:blipFill>
        <p:spPr bwMode="auto">
          <a:xfrm>
            <a:off x="285720" y="4071942"/>
            <a:ext cx="3143272" cy="2299079"/>
          </a:xfrm>
          <a:prstGeom prst="rect">
            <a:avLst/>
          </a:prstGeom>
          <a:noFill/>
          <a:ln w="9525">
            <a:noFill/>
            <a:miter lim="800000"/>
            <a:headEnd/>
            <a:tailEnd/>
          </a:ln>
          <a:effectLst/>
        </p:spPr>
      </p:pic>
      <p:pic>
        <p:nvPicPr>
          <p:cNvPr id="24580" name="Picture 4" descr="Image result for cam phasing vvt"/>
          <p:cNvPicPr>
            <a:picLocks noChangeAspect="1" noChangeArrowheads="1"/>
          </p:cNvPicPr>
          <p:nvPr/>
        </p:nvPicPr>
        <p:blipFill>
          <a:blip r:embed="rId3"/>
          <a:srcRect/>
          <a:stretch>
            <a:fillRect/>
          </a:stretch>
        </p:blipFill>
        <p:spPr bwMode="auto">
          <a:xfrm>
            <a:off x="4071934" y="3786190"/>
            <a:ext cx="4864523" cy="2900472"/>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Automotive Nomenclature</a:t>
            </a:r>
            <a:endParaRPr lang="en-IN" dirty="0"/>
          </a:p>
        </p:txBody>
      </p:sp>
      <p:sp>
        <p:nvSpPr>
          <p:cNvPr id="3" name="Content Placeholder 2"/>
          <p:cNvSpPr>
            <a:spLocks noGrp="1"/>
          </p:cNvSpPr>
          <p:nvPr>
            <p:ph idx="1"/>
          </p:nvPr>
        </p:nvSpPr>
        <p:spPr/>
        <p:txBody>
          <a:bodyPr/>
          <a:lstStyle/>
          <a:p>
            <a:r>
              <a:rPr lang="en-IN" dirty="0"/>
              <a:t>VarioCam (Porsche)</a:t>
            </a:r>
          </a:p>
          <a:p>
            <a:r>
              <a:rPr lang="en-IN" dirty="0"/>
              <a:t>VTEC, </a:t>
            </a:r>
            <a:r>
              <a:rPr lang="en-IN" dirty="0" err="1"/>
              <a:t>i</a:t>
            </a:r>
            <a:r>
              <a:rPr lang="en-IN" dirty="0"/>
              <a:t>-VTEC (</a:t>
            </a:r>
            <a:r>
              <a:rPr lang="en-IN" dirty="0" smtClean="0"/>
              <a:t>Honda)</a:t>
            </a:r>
            <a:endParaRPr lang="en-IN" dirty="0"/>
          </a:p>
          <a:p>
            <a:r>
              <a:rPr lang="en-IN" dirty="0"/>
              <a:t>Valvelift (Audi</a:t>
            </a:r>
            <a:r>
              <a:rPr lang="en-IN" dirty="0" smtClean="0"/>
              <a:t>)</a:t>
            </a:r>
          </a:p>
          <a:p>
            <a:r>
              <a:rPr lang="en-IN" dirty="0"/>
              <a:t>AVCS (Subaru</a:t>
            </a:r>
            <a:r>
              <a:rPr lang="en-IN" dirty="0" smtClean="0"/>
              <a:t>)</a:t>
            </a:r>
          </a:p>
          <a:p>
            <a:r>
              <a:rPr lang="en-IN" dirty="0" smtClean="0"/>
              <a:t>VANOS (BMW)</a:t>
            </a:r>
            <a:endParaRPr lang="en-IN" dirty="0"/>
          </a:p>
          <a:p>
            <a:endParaRPr lang="en-IN" dirty="0"/>
          </a:p>
          <a:p>
            <a:endParaRPr lang="en-IN"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Audi A4 (2009)</a:t>
            </a:r>
            <a:endParaRPr lang="en-IN" dirty="0"/>
          </a:p>
        </p:txBody>
      </p:sp>
      <p:sp>
        <p:nvSpPr>
          <p:cNvPr id="3" name="Content Placeholder 2"/>
          <p:cNvSpPr>
            <a:spLocks noGrp="1"/>
          </p:cNvSpPr>
          <p:nvPr>
            <p:ph idx="1"/>
          </p:nvPr>
        </p:nvSpPr>
        <p:spPr/>
        <p:txBody>
          <a:bodyPr/>
          <a:lstStyle/>
          <a:p>
            <a:r>
              <a:rPr lang="en-IN" dirty="0"/>
              <a:t>E</a:t>
            </a:r>
            <a:r>
              <a:rPr lang="en-IN" dirty="0" smtClean="0"/>
              <a:t>xhaust and Intake cam (from below)</a:t>
            </a:r>
            <a:endParaRPr lang="en-IN" dirty="0"/>
          </a:p>
        </p:txBody>
      </p:sp>
      <p:pic>
        <p:nvPicPr>
          <p:cNvPr id="25603" name="Picture 3"/>
          <p:cNvPicPr>
            <a:picLocks noChangeAspect="1" noChangeArrowheads="1"/>
          </p:cNvPicPr>
          <p:nvPr/>
        </p:nvPicPr>
        <p:blipFill>
          <a:blip r:embed="rId2"/>
          <a:srcRect/>
          <a:stretch>
            <a:fillRect/>
          </a:stretch>
        </p:blipFill>
        <p:spPr bwMode="auto">
          <a:xfrm>
            <a:off x="1000100" y="2357430"/>
            <a:ext cx="7448556" cy="372427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6629" name="Picture 5"/>
          <p:cNvPicPr>
            <a:picLocks noGrp="1" noChangeAspect="1" noChangeArrowheads="1"/>
          </p:cNvPicPr>
          <p:nvPr>
            <p:ph idx="1"/>
          </p:nvPr>
        </p:nvPicPr>
        <p:blipFill>
          <a:blip r:embed="rId2"/>
          <a:stretch>
            <a:fillRect/>
          </a:stretch>
        </p:blipFill>
        <p:spPr bwMode="auto">
          <a:xfrm>
            <a:off x="4786314" y="3857628"/>
            <a:ext cx="4218978" cy="2421256"/>
          </a:xfrm>
          <a:prstGeom prst="rect">
            <a:avLst/>
          </a:prstGeom>
          <a:noFill/>
          <a:ln w="9525">
            <a:noFill/>
            <a:miter lim="800000"/>
            <a:headEnd/>
            <a:tailEnd/>
          </a:ln>
          <a:effectLst/>
        </p:spPr>
      </p:pic>
      <p:pic>
        <p:nvPicPr>
          <p:cNvPr id="26626" name="Picture 2"/>
          <p:cNvPicPr>
            <a:picLocks noChangeAspect="1" noChangeArrowheads="1"/>
          </p:cNvPicPr>
          <p:nvPr/>
        </p:nvPicPr>
        <p:blipFill>
          <a:blip r:embed="rId3"/>
          <a:srcRect/>
          <a:stretch>
            <a:fillRect/>
          </a:stretch>
        </p:blipFill>
        <p:spPr bwMode="auto">
          <a:xfrm>
            <a:off x="142844" y="3857628"/>
            <a:ext cx="4355865" cy="2428892"/>
          </a:xfrm>
          <a:prstGeom prst="rect">
            <a:avLst/>
          </a:prstGeom>
          <a:noFill/>
          <a:ln w="9525">
            <a:noFill/>
            <a:miter lim="800000"/>
            <a:headEnd/>
            <a:tailEnd/>
          </a:ln>
          <a:effectLst/>
        </p:spPr>
      </p:pic>
      <p:pic>
        <p:nvPicPr>
          <p:cNvPr id="26632" name="Picture 8" descr="Image result for 09 Audi A4"/>
          <p:cNvPicPr>
            <a:picLocks noChangeAspect="1" noChangeArrowheads="1"/>
          </p:cNvPicPr>
          <p:nvPr/>
        </p:nvPicPr>
        <p:blipFill>
          <a:blip r:embed="rId4" cstate="print"/>
          <a:srcRect/>
          <a:stretch>
            <a:fillRect/>
          </a:stretch>
        </p:blipFill>
        <p:spPr bwMode="auto">
          <a:xfrm>
            <a:off x="1928794" y="500042"/>
            <a:ext cx="5232465" cy="2888756"/>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endParaRPr lang="en-IN" dirty="0"/>
          </a:p>
        </p:txBody>
      </p:sp>
      <p:pic>
        <p:nvPicPr>
          <p:cNvPr id="27650" name="Picture 2"/>
          <p:cNvPicPr>
            <a:picLocks noChangeAspect="1" noChangeArrowheads="1"/>
          </p:cNvPicPr>
          <p:nvPr/>
        </p:nvPicPr>
        <p:blipFill>
          <a:blip r:embed="rId2"/>
          <a:srcRect/>
          <a:stretch>
            <a:fillRect/>
          </a:stretch>
        </p:blipFill>
        <p:spPr bwMode="auto">
          <a:xfrm>
            <a:off x="357159" y="226364"/>
            <a:ext cx="3429024" cy="2980560"/>
          </a:xfrm>
          <a:prstGeom prst="rect">
            <a:avLst/>
          </a:prstGeom>
          <a:noFill/>
          <a:ln w="9525">
            <a:noFill/>
            <a:miter lim="800000"/>
            <a:headEnd/>
            <a:tailEnd/>
          </a:ln>
          <a:effectLst/>
        </p:spPr>
      </p:pic>
      <p:pic>
        <p:nvPicPr>
          <p:cNvPr id="27651" name="Picture 3"/>
          <p:cNvPicPr>
            <a:picLocks noChangeAspect="1" noChangeArrowheads="1"/>
          </p:cNvPicPr>
          <p:nvPr/>
        </p:nvPicPr>
        <p:blipFill>
          <a:blip r:embed="rId3"/>
          <a:srcRect/>
          <a:stretch>
            <a:fillRect/>
          </a:stretch>
        </p:blipFill>
        <p:spPr bwMode="auto">
          <a:xfrm>
            <a:off x="4429124" y="236384"/>
            <a:ext cx="4429156" cy="2978302"/>
          </a:xfrm>
          <a:prstGeom prst="rect">
            <a:avLst/>
          </a:prstGeom>
          <a:noFill/>
          <a:ln w="9525">
            <a:noFill/>
            <a:miter lim="800000"/>
            <a:headEnd/>
            <a:tailEnd/>
          </a:ln>
          <a:effectLst/>
        </p:spPr>
      </p:pic>
      <p:pic>
        <p:nvPicPr>
          <p:cNvPr id="27652" name="Picture 4"/>
          <p:cNvPicPr>
            <a:picLocks noChangeAspect="1" noChangeArrowheads="1"/>
          </p:cNvPicPr>
          <p:nvPr/>
        </p:nvPicPr>
        <p:blipFill>
          <a:blip r:embed="rId4"/>
          <a:srcRect/>
          <a:stretch>
            <a:fillRect/>
          </a:stretch>
        </p:blipFill>
        <p:spPr bwMode="auto">
          <a:xfrm>
            <a:off x="1785918" y="3643314"/>
            <a:ext cx="5715040" cy="283977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Nissan </a:t>
            </a:r>
            <a:r>
              <a:rPr lang="en-IN" dirty="0"/>
              <a:t>HR16DE</a:t>
            </a:r>
          </a:p>
        </p:txBody>
      </p:sp>
      <p:pic>
        <p:nvPicPr>
          <p:cNvPr id="28675" name="Picture 3"/>
          <p:cNvPicPr>
            <a:picLocks noGrp="1" noChangeAspect="1" noChangeArrowheads="1"/>
          </p:cNvPicPr>
          <p:nvPr>
            <p:ph idx="1"/>
          </p:nvPr>
        </p:nvPicPr>
        <p:blipFill>
          <a:blip r:embed="rId2"/>
          <a:srcRect/>
          <a:stretch>
            <a:fillRect/>
          </a:stretch>
        </p:blipFill>
        <p:spPr bwMode="auto">
          <a:xfrm>
            <a:off x="142844" y="2428868"/>
            <a:ext cx="3977640" cy="3108960"/>
          </a:xfrm>
          <a:prstGeom prst="rect">
            <a:avLst/>
          </a:prstGeom>
          <a:noFill/>
          <a:ln w="9525">
            <a:noFill/>
            <a:miter lim="800000"/>
            <a:headEnd/>
            <a:tailEnd/>
          </a:ln>
          <a:effectLst/>
        </p:spPr>
      </p:pic>
      <p:pic>
        <p:nvPicPr>
          <p:cNvPr id="28674" name="Picture 2" descr="Image result for nissan juke"/>
          <p:cNvPicPr>
            <a:picLocks noChangeAspect="1" noChangeArrowheads="1"/>
          </p:cNvPicPr>
          <p:nvPr/>
        </p:nvPicPr>
        <p:blipFill>
          <a:blip r:embed="rId3" cstate="print"/>
          <a:srcRect/>
          <a:stretch>
            <a:fillRect/>
          </a:stretch>
        </p:blipFill>
        <p:spPr bwMode="auto">
          <a:xfrm>
            <a:off x="5929322" y="214290"/>
            <a:ext cx="2786082" cy="1393041"/>
          </a:xfrm>
          <a:prstGeom prst="rect">
            <a:avLst/>
          </a:prstGeom>
          <a:noFill/>
        </p:spPr>
      </p:pic>
      <p:pic>
        <p:nvPicPr>
          <p:cNvPr id="28677" name="Picture 5"/>
          <p:cNvPicPr>
            <a:picLocks noChangeAspect="1" noChangeArrowheads="1"/>
          </p:cNvPicPr>
          <p:nvPr/>
        </p:nvPicPr>
        <p:blipFill>
          <a:blip r:embed="rId4"/>
          <a:srcRect/>
          <a:stretch>
            <a:fillRect/>
          </a:stretch>
        </p:blipFill>
        <p:spPr bwMode="auto">
          <a:xfrm>
            <a:off x="4571999" y="2428868"/>
            <a:ext cx="4300317" cy="307421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Variocam (Porsche 996 Engine)</a:t>
            </a:r>
            <a:endParaRPr lang="en-IN" dirty="0"/>
          </a:p>
        </p:txBody>
      </p:sp>
      <p:pic>
        <p:nvPicPr>
          <p:cNvPr id="30722" name="Picture 2"/>
          <p:cNvPicPr>
            <a:picLocks noGrp="1" noChangeAspect="1" noChangeArrowheads="1"/>
          </p:cNvPicPr>
          <p:nvPr>
            <p:ph idx="1"/>
          </p:nvPr>
        </p:nvPicPr>
        <p:blipFill>
          <a:blip r:embed="rId2"/>
          <a:srcRect/>
          <a:stretch>
            <a:fillRect/>
          </a:stretch>
        </p:blipFill>
        <p:spPr bwMode="auto">
          <a:xfrm>
            <a:off x="285721" y="1357298"/>
            <a:ext cx="3840266" cy="2186160"/>
          </a:xfrm>
          <a:prstGeom prst="rect">
            <a:avLst/>
          </a:prstGeom>
          <a:noFill/>
          <a:ln w="9525">
            <a:noFill/>
            <a:miter lim="800000"/>
            <a:headEnd/>
            <a:tailEnd/>
          </a:ln>
          <a:effectLst/>
        </p:spPr>
      </p:pic>
      <p:pic>
        <p:nvPicPr>
          <p:cNvPr id="30723" name="Picture 3"/>
          <p:cNvPicPr>
            <a:picLocks noChangeAspect="1" noChangeArrowheads="1"/>
          </p:cNvPicPr>
          <p:nvPr/>
        </p:nvPicPr>
        <p:blipFill>
          <a:blip r:embed="rId3"/>
          <a:srcRect/>
          <a:stretch>
            <a:fillRect/>
          </a:stretch>
        </p:blipFill>
        <p:spPr bwMode="auto">
          <a:xfrm>
            <a:off x="5143504" y="1285860"/>
            <a:ext cx="3500462" cy="2204895"/>
          </a:xfrm>
          <a:prstGeom prst="rect">
            <a:avLst/>
          </a:prstGeom>
          <a:noFill/>
          <a:ln w="9525">
            <a:noFill/>
            <a:miter lim="800000"/>
            <a:headEnd/>
            <a:tailEnd/>
          </a:ln>
          <a:effectLst/>
        </p:spPr>
      </p:pic>
      <p:pic>
        <p:nvPicPr>
          <p:cNvPr id="30724" name="Picture 4"/>
          <p:cNvPicPr>
            <a:picLocks noChangeAspect="1" noChangeArrowheads="1"/>
          </p:cNvPicPr>
          <p:nvPr/>
        </p:nvPicPr>
        <p:blipFill>
          <a:blip r:embed="rId4"/>
          <a:srcRect/>
          <a:stretch>
            <a:fillRect/>
          </a:stretch>
        </p:blipFill>
        <p:spPr bwMode="auto">
          <a:xfrm>
            <a:off x="2357422" y="3714752"/>
            <a:ext cx="4429156" cy="295277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VVT-</a:t>
            </a:r>
            <a:r>
              <a:rPr lang="en-IN" dirty="0" err="1" smtClean="0"/>
              <a:t>i</a:t>
            </a:r>
            <a:r>
              <a:rPr lang="en-IN" dirty="0" smtClean="0"/>
              <a:t> (Toyota)</a:t>
            </a:r>
            <a:endParaRPr lang="en-IN" dirty="0"/>
          </a:p>
        </p:txBody>
      </p:sp>
      <p:sp>
        <p:nvSpPr>
          <p:cNvPr id="3" name="Content Placeholder 2"/>
          <p:cNvSpPr>
            <a:spLocks noGrp="1"/>
          </p:cNvSpPr>
          <p:nvPr>
            <p:ph idx="1"/>
          </p:nvPr>
        </p:nvSpPr>
        <p:spPr/>
        <p:txBody>
          <a:bodyPr/>
          <a:lstStyle/>
          <a:p>
            <a:endParaRPr lang="en-IN" dirty="0"/>
          </a:p>
        </p:txBody>
      </p:sp>
      <p:pic>
        <p:nvPicPr>
          <p:cNvPr id="34818" name="Picture 2" descr="http://alflash.com.ua/D4/vvt_a_.gif"/>
          <p:cNvPicPr>
            <a:picLocks noChangeAspect="1" noChangeArrowheads="1" noCrop="1"/>
          </p:cNvPicPr>
          <p:nvPr/>
        </p:nvPicPr>
        <p:blipFill>
          <a:blip r:embed="rId2"/>
          <a:srcRect/>
          <a:stretch>
            <a:fillRect/>
          </a:stretch>
        </p:blipFill>
        <p:spPr bwMode="auto">
          <a:xfrm>
            <a:off x="857224" y="2285992"/>
            <a:ext cx="7194244" cy="3095630"/>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5786" y="2786058"/>
            <a:ext cx="7467600" cy="1143000"/>
          </a:xfrm>
        </p:spPr>
        <p:txBody>
          <a:bodyPr>
            <a:normAutofit fontScale="90000"/>
          </a:bodyPr>
          <a:lstStyle/>
          <a:p>
            <a:pPr algn="ctr"/>
            <a:r>
              <a:rPr lang="en-IN" dirty="0" smtClean="0"/>
              <a:t>To Design an Approximate Model</a:t>
            </a:r>
            <a:endParaRPr lang="en-IN"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Variable Valve Timing</a:t>
            </a:r>
            <a:endParaRPr lang="en-IN" dirty="0"/>
          </a:p>
        </p:txBody>
      </p:sp>
      <p:sp>
        <p:nvSpPr>
          <p:cNvPr id="3" name="Content Placeholder 2"/>
          <p:cNvSpPr>
            <a:spLocks noGrp="1"/>
          </p:cNvSpPr>
          <p:nvPr>
            <p:ph idx="1"/>
          </p:nvPr>
        </p:nvSpPr>
        <p:spPr/>
        <p:txBody>
          <a:bodyPr/>
          <a:lstStyle/>
          <a:p>
            <a:r>
              <a:rPr lang="en-IN" dirty="0" smtClean="0"/>
              <a:t>It is </a:t>
            </a:r>
            <a:r>
              <a:rPr lang="en-IN" dirty="0"/>
              <a:t>the process of altering the timing of a valve lift event, and is often used to improve performance, fuel economy or </a:t>
            </a:r>
            <a:r>
              <a:rPr lang="en-IN" dirty="0" smtClean="0"/>
              <a:t>emissions.</a:t>
            </a:r>
          </a:p>
          <a:p>
            <a:r>
              <a:rPr lang="en-IN" dirty="0"/>
              <a:t>There are many ways in which this can be achieved, ranging from mechanical devices to electro-hydraulic and camless </a:t>
            </a:r>
            <a:r>
              <a:rPr lang="en-IN" dirty="0" smtClean="0"/>
              <a:t>systems.</a:t>
            </a:r>
            <a:endParaRPr lang="en-IN"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Block Diagram:</a:t>
            </a:r>
            <a:endParaRPr lang="en-IN" dirty="0"/>
          </a:p>
        </p:txBody>
      </p:sp>
      <p:sp>
        <p:nvSpPr>
          <p:cNvPr id="3" name="Content Placeholder 2"/>
          <p:cNvSpPr>
            <a:spLocks noGrp="1"/>
          </p:cNvSpPr>
          <p:nvPr>
            <p:ph idx="1"/>
          </p:nvPr>
        </p:nvSpPr>
        <p:spPr/>
        <p:txBody>
          <a:bodyPr/>
          <a:lstStyle/>
          <a:p>
            <a:endParaRPr lang="en-IN"/>
          </a:p>
        </p:txBody>
      </p:sp>
      <p:pic>
        <p:nvPicPr>
          <p:cNvPr id="43010" name="Picture 2"/>
          <p:cNvPicPr>
            <a:picLocks noChangeAspect="1" noChangeArrowheads="1"/>
          </p:cNvPicPr>
          <p:nvPr/>
        </p:nvPicPr>
        <p:blipFill>
          <a:blip r:embed="rId2"/>
          <a:srcRect/>
          <a:stretch>
            <a:fillRect/>
          </a:stretch>
        </p:blipFill>
        <p:spPr bwMode="auto">
          <a:xfrm>
            <a:off x="1000100" y="1357298"/>
            <a:ext cx="7172325" cy="4953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Sensors</a:t>
            </a:r>
            <a:endParaRPr lang="en-IN" dirty="0"/>
          </a:p>
        </p:txBody>
      </p:sp>
      <p:sp>
        <p:nvSpPr>
          <p:cNvPr id="3" name="Content Placeholder 2"/>
          <p:cNvSpPr>
            <a:spLocks noGrp="1"/>
          </p:cNvSpPr>
          <p:nvPr>
            <p:ph idx="1"/>
          </p:nvPr>
        </p:nvSpPr>
        <p:spPr>
          <a:xfrm>
            <a:off x="457200" y="1600200"/>
            <a:ext cx="7901014" cy="4525963"/>
          </a:xfrm>
        </p:spPr>
        <p:txBody>
          <a:bodyPr/>
          <a:lstStyle/>
          <a:p>
            <a:r>
              <a:rPr lang="en-IN" dirty="0" smtClean="0"/>
              <a:t>MAP or MAF sensor</a:t>
            </a:r>
          </a:p>
          <a:p>
            <a:r>
              <a:rPr lang="en-IN" dirty="0" smtClean="0"/>
              <a:t>Engine Speed (RPM ) sensor (non contact)</a:t>
            </a:r>
          </a:p>
          <a:p>
            <a:r>
              <a:rPr lang="en-IN" dirty="0" smtClean="0"/>
              <a:t>Angular Position sensor (non contact )</a:t>
            </a:r>
          </a:p>
          <a:p>
            <a:pPr>
              <a:buFont typeface="Wingdings" pitchFamily="2" charset="2"/>
              <a:buChar char="§"/>
            </a:pPr>
            <a:r>
              <a:rPr lang="en-IN" dirty="0" smtClean="0"/>
              <a:t>Hall Effect sensor</a:t>
            </a:r>
          </a:p>
          <a:p>
            <a:pPr>
              <a:buFont typeface="Wingdings" pitchFamily="2" charset="2"/>
              <a:buChar char="§"/>
            </a:pPr>
            <a:r>
              <a:rPr lang="en-IN" dirty="0" smtClean="0"/>
              <a:t>Magnetic Reluctance sensor</a:t>
            </a:r>
            <a:endParaRPr lang="en-IN"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Designing a model:</a:t>
            </a:r>
            <a:endParaRPr lang="en-IN" dirty="0"/>
          </a:p>
        </p:txBody>
      </p:sp>
      <p:sp>
        <p:nvSpPr>
          <p:cNvPr id="3" name="Content Placeholder 2"/>
          <p:cNvSpPr>
            <a:spLocks noGrp="1"/>
          </p:cNvSpPr>
          <p:nvPr>
            <p:ph idx="1"/>
          </p:nvPr>
        </p:nvSpPr>
        <p:spPr/>
        <p:txBody>
          <a:bodyPr/>
          <a:lstStyle/>
          <a:p>
            <a:endParaRPr lang="en-IN"/>
          </a:p>
        </p:txBody>
      </p:sp>
      <p:pic>
        <p:nvPicPr>
          <p:cNvPr id="37891" name="Picture 3"/>
          <p:cNvPicPr>
            <a:picLocks noChangeAspect="1" noChangeArrowheads="1"/>
          </p:cNvPicPr>
          <p:nvPr/>
        </p:nvPicPr>
        <p:blipFill>
          <a:blip r:embed="rId2"/>
          <a:srcRect/>
          <a:stretch>
            <a:fillRect/>
          </a:stretch>
        </p:blipFill>
        <p:spPr bwMode="auto">
          <a:xfrm>
            <a:off x="857224" y="1500174"/>
            <a:ext cx="7500990" cy="520443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Spool Valve</a:t>
            </a:r>
            <a:endParaRPr lang="en-IN" dirty="0"/>
          </a:p>
        </p:txBody>
      </p:sp>
      <p:pic>
        <p:nvPicPr>
          <p:cNvPr id="38920" name="Picture 8"/>
          <p:cNvPicPr>
            <a:picLocks noGrp="1" noChangeAspect="1" noChangeArrowheads="1"/>
          </p:cNvPicPr>
          <p:nvPr>
            <p:ph idx="1"/>
          </p:nvPr>
        </p:nvPicPr>
        <p:blipFill>
          <a:blip r:embed="rId2"/>
          <a:stretch>
            <a:fillRect/>
          </a:stretch>
        </p:blipFill>
        <p:spPr bwMode="auto">
          <a:xfrm>
            <a:off x="2000232" y="4500570"/>
            <a:ext cx="5342796" cy="2033590"/>
          </a:xfrm>
          <a:prstGeom prst="rect">
            <a:avLst/>
          </a:prstGeom>
          <a:noFill/>
          <a:ln w="9525">
            <a:noFill/>
            <a:miter lim="800000"/>
            <a:headEnd/>
            <a:tailEnd/>
          </a:ln>
          <a:effectLst/>
        </p:spPr>
      </p:pic>
      <p:pic>
        <p:nvPicPr>
          <p:cNvPr id="38916" name="Picture 4" descr="Image result for 4 port spool valve"/>
          <p:cNvPicPr>
            <a:picLocks noChangeAspect="1" noChangeArrowheads="1"/>
          </p:cNvPicPr>
          <p:nvPr/>
        </p:nvPicPr>
        <p:blipFill>
          <a:blip r:embed="rId3"/>
          <a:srcRect/>
          <a:stretch>
            <a:fillRect/>
          </a:stretch>
        </p:blipFill>
        <p:spPr bwMode="auto">
          <a:xfrm>
            <a:off x="4368036" y="1928802"/>
            <a:ext cx="4485442" cy="1500198"/>
          </a:xfrm>
          <a:prstGeom prst="rect">
            <a:avLst/>
          </a:prstGeom>
          <a:noFill/>
        </p:spPr>
      </p:pic>
      <p:pic>
        <p:nvPicPr>
          <p:cNvPr id="38922" name="Picture 10" descr="Image result for 4 port spool valve"/>
          <p:cNvPicPr>
            <a:picLocks noChangeAspect="1" noChangeArrowheads="1"/>
          </p:cNvPicPr>
          <p:nvPr/>
        </p:nvPicPr>
        <p:blipFill>
          <a:blip r:embed="rId4" cstate="print"/>
          <a:srcRect/>
          <a:stretch>
            <a:fillRect/>
          </a:stretch>
        </p:blipFill>
        <p:spPr bwMode="auto">
          <a:xfrm>
            <a:off x="285720" y="1500174"/>
            <a:ext cx="3945409" cy="2428892"/>
          </a:xfrm>
          <a:prstGeom prst="rect">
            <a:avLst/>
          </a:prstGeom>
          <a:noFill/>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Actuator Design:</a:t>
            </a:r>
            <a:endParaRPr lang="en-IN" dirty="0"/>
          </a:p>
        </p:txBody>
      </p:sp>
      <p:sp>
        <p:nvSpPr>
          <p:cNvPr id="3" name="Content Placeholder 2"/>
          <p:cNvSpPr>
            <a:spLocks noGrp="1"/>
          </p:cNvSpPr>
          <p:nvPr>
            <p:ph idx="1"/>
          </p:nvPr>
        </p:nvSpPr>
        <p:spPr>
          <a:xfrm>
            <a:off x="457200" y="1600200"/>
            <a:ext cx="8043890" cy="5257800"/>
          </a:xfrm>
        </p:spPr>
        <p:txBody>
          <a:bodyPr>
            <a:normAutofit fontScale="47500" lnSpcReduction="20000"/>
          </a:bodyPr>
          <a:lstStyle/>
          <a:p>
            <a:r>
              <a:rPr lang="en-IN" sz="5100" dirty="0" smtClean="0"/>
              <a:t>Displacement of the spool valve (</a:t>
            </a:r>
            <a:r>
              <a:rPr lang="en-IN" sz="5100" dirty="0" err="1" smtClean="0"/>
              <a:t>x</a:t>
            </a:r>
            <a:r>
              <a:rPr lang="en-IN" sz="5100" i="1" dirty="0" err="1" smtClean="0"/>
              <a:t>A</a:t>
            </a:r>
            <a:r>
              <a:rPr lang="en-IN" sz="5100" dirty="0" smtClean="0"/>
              <a:t>) is proportional to the duty cycle (</a:t>
            </a:r>
            <a:r>
              <a:rPr lang="el-GR" sz="5100" dirty="0" smtClean="0"/>
              <a:t>δ</a:t>
            </a:r>
            <a:r>
              <a:rPr lang="en-IN" sz="5100" i="1" dirty="0"/>
              <a:t>A</a:t>
            </a:r>
            <a:r>
              <a:rPr lang="en-IN" sz="5100" dirty="0" smtClean="0"/>
              <a:t>) of the pulsed current (</a:t>
            </a:r>
            <a:r>
              <a:rPr lang="en-IN" sz="5100" dirty="0" err="1" smtClean="0"/>
              <a:t>i</a:t>
            </a:r>
            <a:r>
              <a:rPr lang="en-IN" sz="5100" i="1" dirty="0" err="1" smtClean="0"/>
              <a:t>A</a:t>
            </a:r>
            <a:r>
              <a:rPr lang="en-IN" sz="5100" dirty="0" smtClean="0"/>
              <a:t>).</a:t>
            </a:r>
          </a:p>
          <a:p>
            <a:r>
              <a:rPr lang="en-IN" sz="5100" dirty="0"/>
              <a:t>The pressure in chamber A denoted </a:t>
            </a:r>
            <a:r>
              <a:rPr lang="en-IN" sz="5100" dirty="0" err="1"/>
              <a:t>p</a:t>
            </a:r>
            <a:r>
              <a:rPr lang="en-IN" sz="5100" i="1" dirty="0" err="1"/>
              <a:t>A</a:t>
            </a:r>
            <a:r>
              <a:rPr lang="en-IN" sz="5100" dirty="0"/>
              <a:t> (for a given supply pressure from the main oil galley) is</a:t>
            </a:r>
            <a:br>
              <a:rPr lang="en-IN" sz="5100" dirty="0"/>
            </a:br>
            <a:r>
              <a:rPr lang="en-IN" sz="5100" dirty="0"/>
              <a:t>proportional to spool valve displacement, which is proportional to </a:t>
            </a:r>
            <a:r>
              <a:rPr lang="en-IN" sz="5100" dirty="0" err="1"/>
              <a:t>δA</a:t>
            </a:r>
            <a:r>
              <a:rPr lang="en-IN" sz="5100" dirty="0"/>
              <a:t>. The model for chamber</a:t>
            </a:r>
            <a:br>
              <a:rPr lang="en-IN" sz="5100" dirty="0"/>
            </a:br>
            <a:r>
              <a:rPr lang="en-IN" sz="5100" dirty="0"/>
              <a:t>A pressure is given by</a:t>
            </a:r>
            <a:br>
              <a:rPr lang="en-IN" sz="5100" dirty="0"/>
            </a:br>
            <a:r>
              <a:rPr lang="en-IN" sz="5100" dirty="0"/>
              <a:t/>
            </a:r>
            <a:br>
              <a:rPr lang="en-IN" sz="5100" dirty="0"/>
            </a:br>
            <a:r>
              <a:rPr lang="en-IN" sz="5100" dirty="0"/>
              <a:t> </a:t>
            </a:r>
            <a:br>
              <a:rPr lang="en-IN" sz="5100" dirty="0"/>
            </a:br>
            <a:endParaRPr lang="en-IN" sz="5100" dirty="0" smtClean="0"/>
          </a:p>
          <a:p>
            <a:r>
              <a:rPr lang="en-IN" sz="5100" dirty="0"/>
              <a:t>The torque acting on the camshaft to advance the cam phase </a:t>
            </a:r>
            <a:r>
              <a:rPr lang="en-IN" sz="5100" dirty="0" err="1"/>
              <a:t>Tc</a:t>
            </a:r>
            <a:r>
              <a:rPr lang="en-IN" sz="5100" dirty="0"/>
              <a:t> is given </a:t>
            </a:r>
            <a:r>
              <a:rPr lang="en-IN" sz="5100" dirty="0" smtClean="0"/>
              <a:t>by </a:t>
            </a:r>
            <a:r>
              <a:rPr lang="en-IN" sz="5100" dirty="0"/>
              <a:t>where </a:t>
            </a:r>
            <a:r>
              <a:rPr lang="en-IN" sz="5100" dirty="0" err="1" smtClean="0"/>
              <a:t>kc</a:t>
            </a:r>
            <a:r>
              <a:rPr lang="en-IN" sz="5100" dirty="0" smtClean="0"/>
              <a:t> </a:t>
            </a:r>
            <a:r>
              <a:rPr lang="en-IN" sz="5100" dirty="0"/>
              <a:t>is the constant for the geometry and for constant oil supply pressure</a:t>
            </a:r>
            <a:br>
              <a:rPr lang="en-IN" sz="5100" dirty="0"/>
            </a:br>
            <a:r>
              <a:rPr lang="en-IN" dirty="0"/>
              <a:t/>
            </a:r>
            <a:br>
              <a:rPr lang="en-IN" dirty="0"/>
            </a:br>
            <a:r>
              <a:rPr lang="en-IN" dirty="0"/>
              <a:t> </a:t>
            </a:r>
            <a:br>
              <a:rPr lang="en-IN" dirty="0"/>
            </a:br>
            <a:r>
              <a:rPr lang="en-IN" dirty="0"/>
              <a:t/>
            </a:r>
            <a:br>
              <a:rPr lang="en-IN" dirty="0"/>
            </a:br>
            <a:r>
              <a:rPr lang="en-IN" dirty="0"/>
              <a:t> </a:t>
            </a:r>
            <a:br>
              <a:rPr lang="en-IN" dirty="0"/>
            </a:br>
            <a:r>
              <a:rPr lang="en-IN" dirty="0"/>
              <a:t> </a:t>
            </a:r>
            <a:br>
              <a:rPr lang="en-IN" dirty="0"/>
            </a:br>
            <a:r>
              <a:rPr lang="en-IN" dirty="0"/>
              <a:t/>
            </a:r>
            <a:br>
              <a:rPr lang="en-IN" dirty="0"/>
            </a:br>
            <a:r>
              <a:rPr lang="en-IN" dirty="0" smtClean="0"/>
              <a:t> </a:t>
            </a:r>
            <a:endParaRPr lang="en-IN" dirty="0"/>
          </a:p>
        </p:txBody>
      </p:sp>
      <p:pic>
        <p:nvPicPr>
          <p:cNvPr id="39939" name="Picture 3"/>
          <p:cNvPicPr>
            <a:picLocks noChangeAspect="1" noChangeArrowheads="1"/>
          </p:cNvPicPr>
          <p:nvPr/>
        </p:nvPicPr>
        <p:blipFill>
          <a:blip r:embed="rId2"/>
          <a:srcRect/>
          <a:stretch>
            <a:fillRect/>
          </a:stretch>
        </p:blipFill>
        <p:spPr bwMode="auto">
          <a:xfrm>
            <a:off x="3786182" y="3857628"/>
            <a:ext cx="1643074" cy="698884"/>
          </a:xfrm>
          <a:prstGeom prst="rect">
            <a:avLst/>
          </a:prstGeom>
          <a:noFill/>
          <a:ln w="9525">
            <a:noFill/>
            <a:miter lim="800000"/>
            <a:headEnd/>
            <a:tailEnd/>
          </a:ln>
          <a:effectLst/>
        </p:spPr>
      </p:pic>
      <p:pic>
        <p:nvPicPr>
          <p:cNvPr id="39940" name="Picture 4"/>
          <p:cNvPicPr>
            <a:picLocks noChangeAspect="1" noChangeArrowheads="1"/>
          </p:cNvPicPr>
          <p:nvPr/>
        </p:nvPicPr>
        <p:blipFill>
          <a:blip r:embed="rId3"/>
          <a:srcRect/>
          <a:stretch>
            <a:fillRect/>
          </a:stretch>
        </p:blipFill>
        <p:spPr bwMode="auto">
          <a:xfrm>
            <a:off x="3000364" y="6000768"/>
            <a:ext cx="3429024" cy="56086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Actuator Design:</a:t>
            </a:r>
            <a:endParaRPr lang="en-IN" dirty="0"/>
          </a:p>
        </p:txBody>
      </p:sp>
      <p:sp>
        <p:nvSpPr>
          <p:cNvPr id="3" name="Content Placeholder 2"/>
          <p:cNvSpPr>
            <a:spLocks noGrp="1"/>
          </p:cNvSpPr>
          <p:nvPr>
            <p:ph idx="1"/>
          </p:nvPr>
        </p:nvSpPr>
        <p:spPr/>
        <p:txBody>
          <a:bodyPr/>
          <a:lstStyle/>
          <a:p>
            <a:r>
              <a:rPr lang="en-IN" dirty="0" smtClean="0"/>
              <a:t>For a linear actuator; u being the electronic signal from the ECU:</a:t>
            </a:r>
            <a:endParaRPr lang="en-IN" dirty="0"/>
          </a:p>
        </p:txBody>
      </p:sp>
      <p:pic>
        <p:nvPicPr>
          <p:cNvPr id="40962" name="Picture 2"/>
          <p:cNvPicPr>
            <a:picLocks noChangeAspect="1" noChangeArrowheads="1"/>
          </p:cNvPicPr>
          <p:nvPr/>
        </p:nvPicPr>
        <p:blipFill>
          <a:blip r:embed="rId2"/>
          <a:srcRect/>
          <a:stretch>
            <a:fillRect/>
          </a:stretch>
        </p:blipFill>
        <p:spPr bwMode="auto">
          <a:xfrm>
            <a:off x="3643306" y="2786058"/>
            <a:ext cx="1924050" cy="733425"/>
          </a:xfrm>
          <a:prstGeom prst="rect">
            <a:avLst/>
          </a:prstGeom>
          <a:noFill/>
          <a:ln w="9525">
            <a:noFill/>
            <a:miter lim="800000"/>
            <a:headEnd/>
            <a:tailEnd/>
          </a:ln>
          <a:effectLst/>
        </p:spPr>
      </p:pic>
      <p:pic>
        <p:nvPicPr>
          <p:cNvPr id="40963" name="Picture 3"/>
          <p:cNvPicPr>
            <a:picLocks noChangeAspect="1" noChangeArrowheads="1"/>
          </p:cNvPicPr>
          <p:nvPr/>
        </p:nvPicPr>
        <p:blipFill>
          <a:blip r:embed="rId3"/>
          <a:srcRect/>
          <a:stretch>
            <a:fillRect/>
          </a:stretch>
        </p:blipFill>
        <p:spPr bwMode="auto">
          <a:xfrm>
            <a:off x="2500298" y="3786190"/>
            <a:ext cx="4600575" cy="15621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428596" y="928670"/>
            <a:ext cx="7467600" cy="4525963"/>
          </a:xfrm>
        </p:spPr>
        <p:txBody>
          <a:bodyPr/>
          <a:lstStyle/>
          <a:p>
            <a:r>
              <a:rPr lang="en-IN" dirty="0" smtClean="0"/>
              <a:t>Dynamic motion can be represented as:</a:t>
            </a:r>
          </a:p>
          <a:p>
            <a:endParaRPr lang="en-IN" dirty="0"/>
          </a:p>
        </p:txBody>
      </p:sp>
      <p:pic>
        <p:nvPicPr>
          <p:cNvPr id="41986" name="Picture 2"/>
          <p:cNvPicPr>
            <a:picLocks noChangeAspect="1" noChangeArrowheads="1"/>
          </p:cNvPicPr>
          <p:nvPr/>
        </p:nvPicPr>
        <p:blipFill>
          <a:blip r:embed="rId2"/>
          <a:srcRect/>
          <a:stretch>
            <a:fillRect/>
          </a:stretch>
        </p:blipFill>
        <p:spPr bwMode="auto">
          <a:xfrm>
            <a:off x="3500430" y="1857364"/>
            <a:ext cx="2143140" cy="1158094"/>
          </a:xfrm>
          <a:prstGeom prst="rect">
            <a:avLst/>
          </a:prstGeom>
          <a:noFill/>
          <a:ln w="9525">
            <a:noFill/>
            <a:miter lim="800000"/>
            <a:headEnd/>
            <a:tailEnd/>
          </a:ln>
          <a:effectLst/>
        </p:spPr>
      </p:pic>
      <p:pic>
        <p:nvPicPr>
          <p:cNvPr id="41987" name="Picture 3"/>
          <p:cNvPicPr>
            <a:picLocks noChangeAspect="1" noChangeArrowheads="1"/>
          </p:cNvPicPr>
          <p:nvPr/>
        </p:nvPicPr>
        <p:blipFill>
          <a:blip r:embed="rId3"/>
          <a:srcRect/>
          <a:stretch>
            <a:fillRect/>
          </a:stretch>
        </p:blipFill>
        <p:spPr bwMode="auto">
          <a:xfrm>
            <a:off x="428596" y="3214686"/>
            <a:ext cx="8143931" cy="444215"/>
          </a:xfrm>
          <a:prstGeom prst="rect">
            <a:avLst/>
          </a:prstGeom>
          <a:noFill/>
          <a:ln w="9525">
            <a:noFill/>
            <a:miter lim="800000"/>
            <a:headEnd/>
            <a:tailEnd/>
          </a:ln>
          <a:effectLst/>
        </p:spPr>
      </p:pic>
      <p:pic>
        <p:nvPicPr>
          <p:cNvPr id="41988" name="Picture 4"/>
          <p:cNvPicPr>
            <a:picLocks noChangeAspect="1" noChangeArrowheads="1"/>
          </p:cNvPicPr>
          <p:nvPr/>
        </p:nvPicPr>
        <p:blipFill>
          <a:blip r:embed="rId4"/>
          <a:srcRect/>
          <a:stretch>
            <a:fillRect/>
          </a:stretch>
        </p:blipFill>
        <p:spPr bwMode="auto">
          <a:xfrm>
            <a:off x="3786182" y="3857628"/>
            <a:ext cx="1643074" cy="269494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Block Diagram:</a:t>
            </a:r>
            <a:endParaRPr lang="en-IN" dirty="0"/>
          </a:p>
        </p:txBody>
      </p:sp>
      <p:sp>
        <p:nvSpPr>
          <p:cNvPr id="3" name="Content Placeholder 2"/>
          <p:cNvSpPr>
            <a:spLocks noGrp="1"/>
          </p:cNvSpPr>
          <p:nvPr>
            <p:ph idx="1"/>
          </p:nvPr>
        </p:nvSpPr>
        <p:spPr/>
        <p:txBody>
          <a:bodyPr/>
          <a:lstStyle/>
          <a:p>
            <a:endParaRPr lang="en-IN"/>
          </a:p>
        </p:txBody>
      </p:sp>
      <p:pic>
        <p:nvPicPr>
          <p:cNvPr id="43010" name="Picture 2"/>
          <p:cNvPicPr>
            <a:picLocks noChangeAspect="1" noChangeArrowheads="1"/>
          </p:cNvPicPr>
          <p:nvPr/>
        </p:nvPicPr>
        <p:blipFill>
          <a:blip r:embed="rId2"/>
          <a:srcRect/>
          <a:stretch>
            <a:fillRect/>
          </a:stretch>
        </p:blipFill>
        <p:spPr bwMode="auto">
          <a:xfrm>
            <a:off x="1000100" y="1357298"/>
            <a:ext cx="7172325" cy="4953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Input Signal:</a:t>
            </a:r>
            <a:endParaRPr lang="en-IN" dirty="0"/>
          </a:p>
        </p:txBody>
      </p:sp>
      <p:sp>
        <p:nvSpPr>
          <p:cNvPr id="3" name="Content Placeholder 2"/>
          <p:cNvSpPr>
            <a:spLocks noGrp="1"/>
          </p:cNvSpPr>
          <p:nvPr>
            <p:ph idx="1"/>
          </p:nvPr>
        </p:nvSpPr>
        <p:spPr/>
        <p:txBody>
          <a:bodyPr>
            <a:normAutofit fontScale="77500" lnSpcReduction="20000"/>
          </a:bodyPr>
          <a:lstStyle/>
          <a:p>
            <a:r>
              <a:rPr lang="en-IN" dirty="0" smtClean="0"/>
              <a:t>Optimal overlap is a function of rpm and load and is decided by engine mapping.</a:t>
            </a:r>
          </a:p>
          <a:p>
            <a:r>
              <a:rPr lang="en-IN" dirty="0" smtClean="0"/>
              <a:t>Desired phasing is stored in the ROM in the ECS for the RPM and load – making the lookup table and used with interpolation.</a:t>
            </a:r>
          </a:p>
          <a:p>
            <a:r>
              <a:rPr lang="en-IN" dirty="0" smtClean="0"/>
              <a:t>RPM Measured using any non contact sensor while load is measured using MAF and RPM or MAP.</a:t>
            </a:r>
          </a:p>
          <a:p>
            <a:r>
              <a:rPr lang="en-IN" dirty="0" smtClean="0"/>
              <a:t>Based on the data, the control unit sends the appropriate signal.</a:t>
            </a:r>
          </a:p>
          <a:p>
            <a:r>
              <a:rPr lang="en-IN" dirty="0" smtClean="0"/>
              <a:t>The actual phase difference is measured by using an angular position sensor on camshaft and its drive gear.</a:t>
            </a:r>
            <a:endParaRPr lang="en-IN"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Constraints of VVP</a:t>
            </a:r>
            <a:endParaRPr lang="en-IN" dirty="0"/>
          </a:p>
        </p:txBody>
      </p:sp>
      <p:sp>
        <p:nvSpPr>
          <p:cNvPr id="3" name="Content Placeholder 2"/>
          <p:cNvSpPr>
            <a:spLocks noGrp="1"/>
          </p:cNvSpPr>
          <p:nvPr>
            <p:ph idx="1"/>
          </p:nvPr>
        </p:nvSpPr>
        <p:spPr/>
        <p:txBody>
          <a:bodyPr/>
          <a:lstStyle/>
          <a:p>
            <a:r>
              <a:rPr lang="en-IN" dirty="0" smtClean="0"/>
              <a:t>Should respond quickly to the fluctuating load and RPM conditions.</a:t>
            </a:r>
          </a:p>
          <a:p>
            <a:r>
              <a:rPr lang="en-IN" dirty="0" smtClean="0"/>
              <a:t>Less overshoot and no steady state offset.</a:t>
            </a:r>
          </a:p>
          <a:p>
            <a:r>
              <a:rPr lang="en-IN" dirty="0" smtClean="0"/>
              <a:t>Robust with respect to the oil viscosity (temperature)</a:t>
            </a:r>
          </a:p>
          <a:p>
            <a:endParaRPr lang="en-IN" dirty="0" smtClean="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The Need ..</a:t>
            </a:r>
            <a:endParaRPr lang="en-IN" dirty="0"/>
          </a:p>
        </p:txBody>
      </p:sp>
      <p:sp>
        <p:nvSpPr>
          <p:cNvPr id="3" name="Content Placeholder 2"/>
          <p:cNvSpPr>
            <a:spLocks noGrp="1"/>
          </p:cNvSpPr>
          <p:nvPr>
            <p:ph idx="1"/>
          </p:nvPr>
        </p:nvSpPr>
        <p:spPr>
          <a:xfrm>
            <a:off x="457200" y="1600200"/>
            <a:ext cx="7615262" cy="4757758"/>
          </a:xfrm>
        </p:spPr>
        <p:txBody>
          <a:bodyPr>
            <a:normAutofit fontScale="70000" lnSpcReduction="20000"/>
          </a:bodyPr>
          <a:lstStyle/>
          <a:p>
            <a:r>
              <a:rPr lang="en-IN" dirty="0" smtClean="0"/>
              <a:t>Valves control the breathing of the engine – controls the flow of intake and exhaust gases in and out of the combustion chamber.</a:t>
            </a:r>
          </a:p>
          <a:p>
            <a:r>
              <a:rPr lang="en-IN" dirty="0" smtClean="0"/>
              <a:t>Without variable valve timing, the valve timing (w.r.t a reference in a cycle) will be same for all engine speeds and conditions which can greatly affect the performance.</a:t>
            </a:r>
          </a:p>
          <a:p>
            <a:r>
              <a:rPr lang="en-IN" dirty="0" smtClean="0"/>
              <a:t>As the speed of the engine becomes higher, the valves tend to open and close very quickly allowing less amount of air to enter into the combustion chamber. (solution: racing cam)</a:t>
            </a:r>
          </a:p>
          <a:p>
            <a:r>
              <a:rPr lang="en-IN" dirty="0" smtClean="0"/>
              <a:t>But in order to increase the inlet valve open duration, advancing the opening of the inlet valve increases the valve overlap duration causing the unburnt fuel to escape the engine causing pollution and low performance.</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8596" y="714356"/>
            <a:ext cx="7972452" cy="4900634"/>
          </a:xfrm>
        </p:spPr>
        <p:txBody>
          <a:bodyPr>
            <a:normAutofit fontScale="77500" lnSpcReduction="20000"/>
          </a:bodyPr>
          <a:lstStyle/>
          <a:p>
            <a:r>
              <a:rPr lang="en-IN" dirty="0" smtClean="0"/>
              <a:t>PID Control is used:</a:t>
            </a:r>
          </a:p>
          <a:p>
            <a:endParaRPr lang="en-IN" dirty="0"/>
          </a:p>
          <a:p>
            <a:endParaRPr lang="en-IN" dirty="0" smtClean="0"/>
          </a:p>
          <a:p>
            <a:endParaRPr lang="en-IN" dirty="0"/>
          </a:p>
          <a:p>
            <a:endParaRPr lang="en-IN" dirty="0" smtClean="0"/>
          </a:p>
          <a:p>
            <a:r>
              <a:rPr lang="en-IN" dirty="0" smtClean="0"/>
              <a:t>After this, time discretisation model is applied to determine u</a:t>
            </a:r>
            <a:r>
              <a:rPr lang="en-IN" i="1" dirty="0" smtClean="0"/>
              <a:t>k</a:t>
            </a:r>
            <a:r>
              <a:rPr lang="en-IN" dirty="0" smtClean="0"/>
              <a:t> .</a:t>
            </a:r>
          </a:p>
          <a:p>
            <a:r>
              <a:rPr lang="en-IN" dirty="0"/>
              <a:t>The </a:t>
            </a:r>
            <a:r>
              <a:rPr lang="en-IN" b="1" dirty="0"/>
              <a:t>zero-order hold</a:t>
            </a:r>
            <a:r>
              <a:rPr lang="en-IN" dirty="0"/>
              <a:t> (</a:t>
            </a:r>
            <a:r>
              <a:rPr lang="en-IN" b="1" dirty="0"/>
              <a:t>ZOH</a:t>
            </a:r>
            <a:r>
              <a:rPr lang="en-IN" dirty="0"/>
              <a:t>) is a mathematical model of the practical signal reconstruction done by a conventional digital-to-</a:t>
            </a:r>
            <a:r>
              <a:rPr lang="en-IN" dirty="0" err="1"/>
              <a:t>analog</a:t>
            </a:r>
            <a:r>
              <a:rPr lang="en-IN" dirty="0"/>
              <a:t> converter (DAC). That is, it describes the effect of converting a discrete-time signal to a continuous-time signal by holding each sample value for one sample interval.</a:t>
            </a:r>
            <a:endParaRPr lang="en-IN" dirty="0" smtClean="0"/>
          </a:p>
          <a:p>
            <a:r>
              <a:rPr lang="en-IN" dirty="0" smtClean="0"/>
              <a:t>After the signal processing part, the various parameters are optimised to get the output response. </a:t>
            </a:r>
            <a:endParaRPr lang="en-IN" dirty="0"/>
          </a:p>
        </p:txBody>
      </p:sp>
      <p:pic>
        <p:nvPicPr>
          <p:cNvPr id="44034" name="Picture 2"/>
          <p:cNvPicPr>
            <a:picLocks noChangeAspect="1" noChangeArrowheads="1"/>
          </p:cNvPicPr>
          <p:nvPr/>
        </p:nvPicPr>
        <p:blipFill>
          <a:blip r:embed="rId2"/>
          <a:srcRect/>
          <a:stretch>
            <a:fillRect/>
          </a:stretch>
        </p:blipFill>
        <p:spPr bwMode="auto">
          <a:xfrm>
            <a:off x="2900322" y="1257272"/>
            <a:ext cx="3464743" cy="92869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 typical output response:</a:t>
            </a:r>
            <a:endParaRPr lang="en-IN" dirty="0"/>
          </a:p>
        </p:txBody>
      </p:sp>
      <p:sp>
        <p:nvSpPr>
          <p:cNvPr id="3" name="Content Placeholder 2"/>
          <p:cNvSpPr>
            <a:spLocks noGrp="1"/>
          </p:cNvSpPr>
          <p:nvPr>
            <p:ph idx="1"/>
          </p:nvPr>
        </p:nvSpPr>
        <p:spPr/>
        <p:txBody>
          <a:bodyPr/>
          <a:lstStyle/>
          <a:p>
            <a:endParaRPr lang="en-IN" dirty="0"/>
          </a:p>
        </p:txBody>
      </p:sp>
      <p:pic>
        <p:nvPicPr>
          <p:cNvPr id="4" name="Picture 3"/>
          <p:cNvPicPr>
            <a:picLocks noChangeAspect="1" noChangeArrowheads="1"/>
          </p:cNvPicPr>
          <p:nvPr/>
        </p:nvPicPr>
        <p:blipFill>
          <a:blip r:embed="rId2"/>
          <a:srcRect/>
          <a:stretch>
            <a:fillRect/>
          </a:stretch>
        </p:blipFill>
        <p:spPr bwMode="auto">
          <a:xfrm>
            <a:off x="1214414" y="1571612"/>
            <a:ext cx="6445250" cy="43624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Advanced VVT System:</a:t>
            </a:r>
            <a:endParaRPr lang="en-IN" dirty="0"/>
          </a:p>
        </p:txBody>
      </p:sp>
      <p:pic>
        <p:nvPicPr>
          <p:cNvPr id="31746" name="Picture 2"/>
          <p:cNvPicPr>
            <a:picLocks noGrp="1" noChangeAspect="1" noChangeArrowheads="1"/>
          </p:cNvPicPr>
          <p:nvPr>
            <p:ph idx="1"/>
          </p:nvPr>
        </p:nvPicPr>
        <p:blipFill>
          <a:blip r:embed="rId2"/>
          <a:stretch>
            <a:fillRect/>
          </a:stretch>
        </p:blipFill>
        <p:spPr bwMode="auto">
          <a:xfrm>
            <a:off x="582930" y="1702911"/>
            <a:ext cx="7216140" cy="432054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7143768" y="5429264"/>
            <a:ext cx="1071570" cy="2857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p:cNvSpPr>
            <a:spLocks noGrp="1"/>
          </p:cNvSpPr>
          <p:nvPr>
            <p:ph type="title"/>
          </p:nvPr>
        </p:nvSpPr>
        <p:spPr/>
        <p:txBody>
          <a:bodyPr/>
          <a:lstStyle/>
          <a:p>
            <a:r>
              <a:rPr lang="en-IN" dirty="0" smtClean="0"/>
              <a:t>Advanced VVT System:</a:t>
            </a:r>
            <a:endParaRPr lang="en-IN" dirty="0"/>
          </a:p>
        </p:txBody>
      </p:sp>
      <p:sp>
        <p:nvSpPr>
          <p:cNvPr id="3" name="Content Placeholder 2"/>
          <p:cNvSpPr>
            <a:spLocks noGrp="1"/>
          </p:cNvSpPr>
          <p:nvPr>
            <p:ph idx="1"/>
          </p:nvPr>
        </p:nvSpPr>
        <p:spPr/>
        <p:txBody>
          <a:bodyPr/>
          <a:lstStyle/>
          <a:p>
            <a:endParaRPr lang="en-IN"/>
          </a:p>
        </p:txBody>
      </p:sp>
      <p:pic>
        <p:nvPicPr>
          <p:cNvPr id="36866" name="Picture 2"/>
          <p:cNvPicPr>
            <a:picLocks noChangeAspect="1" noChangeArrowheads="1"/>
          </p:cNvPicPr>
          <p:nvPr/>
        </p:nvPicPr>
        <p:blipFill>
          <a:blip r:embed="rId2"/>
          <a:srcRect/>
          <a:stretch>
            <a:fillRect/>
          </a:stretch>
        </p:blipFill>
        <p:spPr bwMode="auto">
          <a:xfrm>
            <a:off x="642910" y="1785926"/>
            <a:ext cx="7725009" cy="3948114"/>
          </a:xfrm>
          <a:prstGeom prst="rect">
            <a:avLst/>
          </a:prstGeom>
          <a:noFill/>
          <a:ln w="9525">
            <a:noFill/>
            <a:miter lim="800000"/>
            <a:headEnd/>
            <a:tailEnd/>
          </a:ln>
          <a:effectLst/>
        </p:spPr>
      </p:pic>
      <p:cxnSp>
        <p:nvCxnSpPr>
          <p:cNvPr id="6" name="Straight Arrow Connector 5"/>
          <p:cNvCxnSpPr/>
          <p:nvPr/>
        </p:nvCxnSpPr>
        <p:spPr>
          <a:xfrm rot="5400000">
            <a:off x="7517594" y="5250669"/>
            <a:ext cx="35719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7" name="Rectangle 6"/>
          <p:cNvSpPr/>
          <p:nvPr/>
        </p:nvSpPr>
        <p:spPr>
          <a:xfrm>
            <a:off x="7143768" y="5429264"/>
            <a:ext cx="1357322" cy="276999"/>
          </a:xfrm>
          <a:prstGeom prst="rect">
            <a:avLst/>
          </a:prstGeom>
        </p:spPr>
        <p:txBody>
          <a:bodyPr wrap="square">
            <a:spAutoFit/>
          </a:bodyPr>
          <a:lstStyle/>
          <a:p>
            <a:r>
              <a:rPr lang="en-IN" sz="1200" dirty="0" smtClean="0">
                <a:solidFill>
                  <a:schemeClr val="bg1"/>
                </a:solidFill>
              </a:rPr>
              <a:t>Cam Phasing</a:t>
            </a:r>
            <a:endParaRPr lang="en-IN" sz="1200" dirty="0">
              <a:solidFill>
                <a:schemeClr val="bg1"/>
              </a:solidFill>
            </a:endParaRPr>
          </a:p>
        </p:txBody>
      </p:sp>
      <p:sp>
        <p:nvSpPr>
          <p:cNvPr id="9" name="Rectangle 8"/>
          <p:cNvSpPr/>
          <p:nvPr/>
        </p:nvSpPr>
        <p:spPr>
          <a:xfrm>
            <a:off x="357158" y="6211669"/>
            <a:ext cx="8215354" cy="646331"/>
          </a:xfrm>
          <a:prstGeom prst="rect">
            <a:avLst/>
          </a:prstGeom>
        </p:spPr>
        <p:txBody>
          <a:bodyPr wrap="square">
            <a:spAutoFit/>
          </a:bodyPr>
          <a:lstStyle/>
          <a:p>
            <a:r>
              <a:rPr lang="en-IN" dirty="0" smtClean="0"/>
              <a:t>https://www.slideshare.net/souravbagchiprofile/variable-valve-timing?next_slideshow=1</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Control Logic:</a:t>
            </a:r>
            <a:endParaRPr lang="en-IN" dirty="0"/>
          </a:p>
        </p:txBody>
      </p:sp>
      <p:pic>
        <p:nvPicPr>
          <p:cNvPr id="32771" name="Picture 3"/>
          <p:cNvPicPr>
            <a:picLocks noGrp="1" noChangeAspect="1" noChangeArrowheads="1"/>
          </p:cNvPicPr>
          <p:nvPr>
            <p:ph idx="1"/>
          </p:nvPr>
        </p:nvPicPr>
        <p:blipFill>
          <a:blip r:embed="rId2"/>
          <a:stretch>
            <a:fillRect/>
          </a:stretch>
        </p:blipFill>
        <p:spPr bwMode="auto">
          <a:xfrm>
            <a:off x="1329690" y="1427062"/>
            <a:ext cx="5956954" cy="4687829"/>
          </a:xfrm>
          <a:prstGeom prst="rect">
            <a:avLst/>
          </a:prstGeom>
          <a:noFill/>
          <a:ln w="9525">
            <a:noFill/>
            <a:miter lim="800000"/>
            <a:headEnd/>
            <a:tailEnd/>
          </a:ln>
          <a:effectLst/>
        </p:spPr>
      </p:pic>
      <p:sp>
        <p:nvSpPr>
          <p:cNvPr id="4" name="Rectangle 3"/>
          <p:cNvSpPr/>
          <p:nvPr/>
        </p:nvSpPr>
        <p:spPr>
          <a:xfrm>
            <a:off x="500034" y="6211669"/>
            <a:ext cx="7643834" cy="646331"/>
          </a:xfrm>
          <a:prstGeom prst="rect">
            <a:avLst/>
          </a:prstGeom>
        </p:spPr>
        <p:txBody>
          <a:bodyPr wrap="square">
            <a:spAutoFit/>
          </a:bodyPr>
          <a:lstStyle/>
          <a:p>
            <a:r>
              <a:rPr lang="en-IN" dirty="0" smtClean="0"/>
              <a:t>https://www.slideshare.net/souravbagchiprofile/variable-valve-timing?next_slideshow=1</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Control Logic:</a:t>
            </a:r>
            <a:endParaRPr lang="en-IN" dirty="0"/>
          </a:p>
        </p:txBody>
      </p:sp>
      <p:sp>
        <p:nvSpPr>
          <p:cNvPr id="3" name="Content Placeholder 2"/>
          <p:cNvSpPr>
            <a:spLocks noGrp="1"/>
          </p:cNvSpPr>
          <p:nvPr>
            <p:ph idx="1"/>
          </p:nvPr>
        </p:nvSpPr>
        <p:spPr/>
        <p:txBody>
          <a:bodyPr/>
          <a:lstStyle/>
          <a:p>
            <a:endParaRPr lang="en-IN"/>
          </a:p>
        </p:txBody>
      </p:sp>
      <p:pic>
        <p:nvPicPr>
          <p:cNvPr id="33794" name="Picture 2"/>
          <p:cNvPicPr>
            <a:picLocks noChangeAspect="1" noChangeArrowheads="1"/>
          </p:cNvPicPr>
          <p:nvPr/>
        </p:nvPicPr>
        <p:blipFill>
          <a:blip r:embed="rId2"/>
          <a:srcRect/>
          <a:stretch>
            <a:fillRect/>
          </a:stretch>
        </p:blipFill>
        <p:spPr bwMode="auto">
          <a:xfrm>
            <a:off x="1071538" y="1428736"/>
            <a:ext cx="6500858" cy="524935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References:</a:t>
            </a:r>
            <a:endParaRPr lang="en-IN" dirty="0"/>
          </a:p>
        </p:txBody>
      </p:sp>
      <p:sp>
        <p:nvSpPr>
          <p:cNvPr id="3" name="Content Placeholder 2"/>
          <p:cNvSpPr>
            <a:spLocks noGrp="1"/>
          </p:cNvSpPr>
          <p:nvPr>
            <p:ph idx="1"/>
          </p:nvPr>
        </p:nvSpPr>
        <p:spPr/>
        <p:txBody>
          <a:bodyPr>
            <a:normAutofit fontScale="92500" lnSpcReduction="10000"/>
          </a:bodyPr>
          <a:lstStyle/>
          <a:p>
            <a:r>
              <a:rPr lang="en-IN" dirty="0" smtClean="0">
                <a:hlinkClick r:id="rId2"/>
              </a:rPr>
              <a:t>https://en.wikipedia.org/wiki/Variable_valve_timing</a:t>
            </a:r>
            <a:endParaRPr lang="en-IN" dirty="0" smtClean="0"/>
          </a:p>
          <a:p>
            <a:r>
              <a:rPr lang="en-IN" dirty="0" smtClean="0">
                <a:hlinkClick r:id="rId3"/>
              </a:rPr>
              <a:t>www.youtube.com</a:t>
            </a:r>
            <a:endParaRPr lang="en-IN" dirty="0" smtClean="0"/>
          </a:p>
          <a:p>
            <a:r>
              <a:rPr lang="en-IN" dirty="0" smtClean="0">
                <a:solidFill>
                  <a:srgbClr val="FF0000"/>
                </a:solidFill>
              </a:rPr>
              <a:t>https://</a:t>
            </a:r>
            <a:r>
              <a:rPr lang="en-IN" dirty="0" smtClean="0">
                <a:solidFill>
                  <a:srgbClr val="FF0000"/>
                </a:solidFill>
              </a:rPr>
              <a:t>www.youtube.com/watch?v=I5dy2Vnf95w</a:t>
            </a:r>
          </a:p>
          <a:p>
            <a:r>
              <a:rPr lang="en-IN" dirty="0" smtClean="0">
                <a:hlinkClick r:id="rId4"/>
              </a:rPr>
              <a:t>https</a:t>
            </a:r>
            <a:r>
              <a:rPr lang="en-IN" dirty="0" smtClean="0">
                <a:hlinkClick r:id="rId4"/>
              </a:rPr>
              <a:t>://www.slideshare.net/souravbagchiprofile/variable-valve-timing?next_slideshow=1</a:t>
            </a:r>
            <a:endParaRPr lang="en-IN" dirty="0" smtClean="0"/>
          </a:p>
          <a:p>
            <a:r>
              <a:rPr lang="en-IN" dirty="0" smtClean="0"/>
              <a:t>Understanding Automotive Electronics (8</a:t>
            </a:r>
            <a:r>
              <a:rPr lang="en-IN" baseline="30000" dirty="0" smtClean="0"/>
              <a:t>th</a:t>
            </a:r>
            <a:r>
              <a:rPr lang="en-IN" dirty="0" smtClean="0"/>
              <a:t> Edition) by William B. </a:t>
            </a:r>
            <a:r>
              <a:rPr lang="en-IN" dirty="0" err="1" smtClean="0"/>
              <a:t>Ribbens</a:t>
            </a:r>
            <a:endParaRPr lang="en-IN" dirty="0" smtClean="0"/>
          </a:p>
          <a:p>
            <a:endParaRPr lang="en-IN"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55000" lnSpcReduction="20000"/>
          </a:bodyPr>
          <a:lstStyle/>
          <a:p>
            <a:r>
              <a:rPr lang="en-IN" dirty="0" smtClean="0">
                <a:hlinkClick r:id="rId2"/>
              </a:rPr>
              <a:t>https://www.youtube.com/watch?v=_</a:t>
            </a:r>
            <a:r>
              <a:rPr lang="en-IN" dirty="0" smtClean="0">
                <a:hlinkClick r:id="rId2"/>
              </a:rPr>
              <a:t>7FM3sKqXvk&amp;feature=youtu.be</a:t>
            </a:r>
            <a:endParaRPr lang="en-IN" dirty="0" smtClean="0"/>
          </a:p>
          <a:p>
            <a:r>
              <a:rPr lang="en-IN" dirty="0" smtClean="0">
                <a:hlinkClick r:id="rId3"/>
              </a:rPr>
              <a:t>http://</a:t>
            </a:r>
            <a:r>
              <a:rPr lang="en-IN" dirty="0" smtClean="0">
                <a:hlinkClick r:id="rId3"/>
              </a:rPr>
              <a:t>alflash.com.ua/vvt.htm</a:t>
            </a:r>
            <a:endParaRPr lang="en-IN" dirty="0" smtClean="0"/>
          </a:p>
          <a:p>
            <a:r>
              <a:rPr lang="en-IN" dirty="0" smtClean="0">
                <a:hlinkClick r:id="rId4"/>
              </a:rPr>
              <a:t>http://</a:t>
            </a:r>
            <a:r>
              <a:rPr lang="en-IN" dirty="0" smtClean="0">
                <a:hlinkClick r:id="rId4"/>
              </a:rPr>
              <a:t>kksouri.blogspot.in/2010/05/vvt-i-variable-valve-timing-intelligent.html</a:t>
            </a:r>
            <a:endParaRPr lang="en-IN" dirty="0" smtClean="0"/>
          </a:p>
          <a:p>
            <a:r>
              <a:rPr lang="en-IN" dirty="0" smtClean="0">
                <a:hlinkClick r:id="rId5"/>
              </a:rPr>
              <a:t>https://pawlikautomotive.com/vvt-variable-valve-timing</a:t>
            </a:r>
            <a:r>
              <a:rPr lang="en-IN" dirty="0" smtClean="0">
                <a:hlinkClick r:id="rId5"/>
              </a:rPr>
              <a:t>/</a:t>
            </a:r>
            <a:endParaRPr lang="en-IN" dirty="0" smtClean="0"/>
          </a:p>
          <a:p>
            <a:r>
              <a:rPr lang="en-IN" dirty="0" smtClean="0">
                <a:hlinkClick r:id="rId6"/>
              </a:rPr>
              <a:t>https://www.google.co.in/search?q=spool+valve&amp;source=lnms&amp;tbm=isch&amp;sa=X&amp;ved=0ahUKEwiWjISrw6HaAhVKK48KHcNDCKgQ_AUICigB&amp;biw=1536&amp;bih=710#imgrc=9aorPqsM3UCp2M</a:t>
            </a:r>
            <a:r>
              <a:rPr lang="en-IN" dirty="0" smtClean="0"/>
              <a:t>:</a:t>
            </a:r>
          </a:p>
          <a:p>
            <a:r>
              <a:rPr lang="en-IN" dirty="0" smtClean="0">
                <a:hlinkClick r:id="rId7"/>
              </a:rPr>
              <a:t>https://</a:t>
            </a:r>
            <a:r>
              <a:rPr lang="en-IN" dirty="0" smtClean="0">
                <a:hlinkClick r:id="rId7"/>
              </a:rPr>
              <a:t>www.youtube.com/watch?v=ml5wltlM-cw</a:t>
            </a:r>
            <a:endParaRPr lang="en-IN" dirty="0" smtClean="0"/>
          </a:p>
          <a:p>
            <a:r>
              <a:rPr lang="en-IN" dirty="0" smtClean="0">
                <a:hlinkClick r:id="rId8"/>
              </a:rPr>
              <a:t>https://www.google.co.in/search?tbm=isch&amp;source=hp&amp;biw=1536&amp;bih=759&amp;ei=2M7EWqbkBcrQvgSy0JaQCQ&amp;q=cam+phasing+vvt&amp;oq=cam+phasing+vvt&amp;gs_l=img.3...1196.5513.0.5800.0.0.0.0.0.0.0.0..0.0....0...1ac.1.64.img..0.0.0....0.gEVwOMHOJr4#imgrc=NHTn75yZxXOLcM</a:t>
            </a:r>
            <a:r>
              <a:rPr lang="en-IN" dirty="0" smtClean="0"/>
              <a:t>:</a:t>
            </a:r>
          </a:p>
          <a:p>
            <a:r>
              <a:rPr lang="en-IN" dirty="0" smtClean="0"/>
              <a:t>https://www.google.co.in/search?hl=en&amp;authuser=0&amp;biw=1536&amp;bih=759&amp;tbm=isch&amp;sa=1&amp;ei=gzfEWpjLLIuV8wWJnbvwAw&amp;q=VTEC+Cam+profiles&amp;oq=VTEC+Cam+profiles&amp;gs_l=psy-ab.3...27155.32285.0.32735.0.0.0.0.0.0.0.0..0.0....0...1c.1.64.psy-ab..0.0.0....0.Tnnt_dVhbJ8#imgrc=iqnAFAfJT5UD4M</a:t>
            </a:r>
            <a:r>
              <a:rPr lang="en-IN" dirty="0" smtClean="0"/>
              <a:t>:</a:t>
            </a:r>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Valve Overlap</a:t>
            </a:r>
            <a:endParaRPr lang="en-IN" dirty="0"/>
          </a:p>
        </p:txBody>
      </p:sp>
      <p:graphicFrame>
        <p:nvGraphicFramePr>
          <p:cNvPr id="4" name="Content Placeholder 3"/>
          <p:cNvGraphicFramePr>
            <a:graphicFrameLocks noGrp="1"/>
          </p:cNvGraphicFramePr>
          <p:nvPr>
            <p:ph idx="1"/>
          </p:nvPr>
        </p:nvGraphicFramePr>
        <p:xfrm>
          <a:off x="857224" y="1643050"/>
          <a:ext cx="7467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Effects of Timing Adjustment</a:t>
            </a:r>
            <a:endParaRPr lang="en-IN" dirty="0"/>
          </a:p>
        </p:txBody>
      </p:sp>
      <p:sp>
        <p:nvSpPr>
          <p:cNvPr id="3" name="Content Placeholder 2"/>
          <p:cNvSpPr>
            <a:spLocks noGrp="1"/>
          </p:cNvSpPr>
          <p:nvPr>
            <p:ph idx="1"/>
          </p:nvPr>
        </p:nvSpPr>
        <p:spPr>
          <a:xfrm>
            <a:off x="457200" y="1600200"/>
            <a:ext cx="7758138" cy="4829196"/>
          </a:xfrm>
        </p:spPr>
        <p:txBody>
          <a:bodyPr>
            <a:normAutofit fontScale="70000" lnSpcReduction="20000"/>
          </a:bodyPr>
          <a:lstStyle/>
          <a:p>
            <a:r>
              <a:rPr lang="en-IN" b="1" i="1" dirty="0" smtClean="0"/>
              <a:t>Late intake valve closing:</a:t>
            </a:r>
          </a:p>
          <a:p>
            <a:pPr>
              <a:buFont typeface="Wingdings" pitchFamily="2" charset="2"/>
              <a:buChar char="§"/>
            </a:pPr>
            <a:r>
              <a:rPr lang="en-IN" dirty="0" smtClean="0"/>
              <a:t>Reduces pumping loses by </a:t>
            </a:r>
            <a:r>
              <a:rPr lang="en-IN" dirty="0"/>
              <a:t> 40% during partial load </a:t>
            </a:r>
            <a:r>
              <a:rPr lang="en-IN" dirty="0" smtClean="0"/>
              <a:t>conditions</a:t>
            </a:r>
          </a:p>
          <a:p>
            <a:pPr>
              <a:buFont typeface="Wingdings" pitchFamily="2" charset="2"/>
              <a:buChar char="§"/>
            </a:pPr>
            <a:r>
              <a:rPr lang="en-IN" dirty="0" smtClean="0"/>
              <a:t>Decrease </a:t>
            </a:r>
            <a:r>
              <a:rPr lang="en-IN" dirty="0"/>
              <a:t>nitric oxide (NOx) emissions by 24%. </a:t>
            </a:r>
            <a:endParaRPr lang="en-IN" dirty="0" smtClean="0"/>
          </a:p>
          <a:p>
            <a:pPr>
              <a:buFont typeface="Wingdings" pitchFamily="2" charset="2"/>
              <a:buChar char="§"/>
            </a:pPr>
            <a:r>
              <a:rPr lang="en-IN" dirty="0" smtClean="0"/>
              <a:t>Peak </a:t>
            </a:r>
            <a:r>
              <a:rPr lang="en-IN" dirty="0"/>
              <a:t>engine torque showed only a 1% </a:t>
            </a:r>
            <a:r>
              <a:rPr lang="en-IN" dirty="0" smtClean="0"/>
              <a:t>decline</a:t>
            </a:r>
          </a:p>
          <a:p>
            <a:pPr>
              <a:buFont typeface="Wingdings" pitchFamily="2" charset="2"/>
              <a:buChar char="§"/>
            </a:pPr>
            <a:r>
              <a:rPr lang="en-IN" dirty="0" smtClean="0"/>
              <a:t>Hydrocarbon </a:t>
            </a:r>
            <a:r>
              <a:rPr lang="en-IN" dirty="0"/>
              <a:t>emissions were </a:t>
            </a:r>
            <a:r>
              <a:rPr lang="en-IN" dirty="0" smtClean="0"/>
              <a:t>unchanged.</a:t>
            </a:r>
          </a:p>
          <a:p>
            <a:endParaRPr lang="en-IN" b="1" i="1" dirty="0" smtClean="0"/>
          </a:p>
          <a:p>
            <a:r>
              <a:rPr lang="en-IN" b="1" i="1" dirty="0" smtClean="0"/>
              <a:t>Early intake valve closing:</a:t>
            </a:r>
          </a:p>
          <a:p>
            <a:pPr>
              <a:buFont typeface="Wingdings" pitchFamily="2" charset="2"/>
              <a:buChar char="§"/>
            </a:pPr>
            <a:r>
              <a:rPr lang="en-IN" dirty="0" smtClean="0"/>
              <a:t>Early </a:t>
            </a:r>
            <a:r>
              <a:rPr lang="en-IN" dirty="0"/>
              <a:t>intake valve closing reduces pumping losses by 40</a:t>
            </a:r>
            <a:r>
              <a:rPr lang="en-IN" dirty="0" smtClean="0"/>
              <a:t>%</a:t>
            </a:r>
          </a:p>
          <a:p>
            <a:pPr>
              <a:buFont typeface="Wingdings" pitchFamily="2" charset="2"/>
              <a:buChar char="§"/>
            </a:pPr>
            <a:r>
              <a:rPr lang="en-IN" dirty="0" smtClean="0"/>
              <a:t>Increases </a:t>
            </a:r>
            <a:r>
              <a:rPr lang="en-IN" dirty="0"/>
              <a:t>fuel economy by 7</a:t>
            </a:r>
            <a:r>
              <a:rPr lang="en-IN" dirty="0" smtClean="0"/>
              <a:t>%.</a:t>
            </a:r>
          </a:p>
          <a:p>
            <a:pPr>
              <a:buFont typeface="Wingdings" pitchFamily="2" charset="2"/>
              <a:buChar char="§"/>
            </a:pPr>
            <a:r>
              <a:rPr lang="en-IN" dirty="0" smtClean="0"/>
              <a:t>It </a:t>
            </a:r>
            <a:r>
              <a:rPr lang="en-IN" dirty="0"/>
              <a:t>also reduced nitric oxide emissions by 24% at partial load conditions. </a:t>
            </a:r>
            <a:endParaRPr lang="en-IN" dirty="0" smtClean="0"/>
          </a:p>
          <a:p>
            <a:pPr>
              <a:buFont typeface="Wingdings" pitchFamily="2" charset="2"/>
              <a:buChar char="§"/>
            </a:pPr>
            <a:r>
              <a:rPr lang="en-IN" dirty="0" smtClean="0"/>
              <a:t>A </a:t>
            </a:r>
            <a:r>
              <a:rPr lang="en-IN" dirty="0"/>
              <a:t>possible downside to early intake valve closing is that it significantly lowers the temperature of the combustion chamber, which can increase hydrocarbon emissions</a:t>
            </a:r>
            <a:r>
              <a:rPr lang="en-IN" dirty="0" smtClean="0"/>
              <a:t>.</a:t>
            </a:r>
          </a:p>
        </p:txBody>
      </p:sp>
      <p:sp>
        <p:nvSpPr>
          <p:cNvPr id="4" name="Rectangle 3"/>
          <p:cNvSpPr/>
          <p:nvPr/>
        </p:nvSpPr>
        <p:spPr>
          <a:xfrm>
            <a:off x="142812" y="6488668"/>
            <a:ext cx="9001188" cy="369332"/>
          </a:xfrm>
          <a:prstGeom prst="rect">
            <a:avLst/>
          </a:prstGeom>
        </p:spPr>
        <p:txBody>
          <a:bodyPr wrap="square">
            <a:spAutoFit/>
          </a:bodyPr>
          <a:lstStyle/>
          <a:p>
            <a:r>
              <a:rPr lang="en-IN" sz="900" dirty="0" err="1" smtClean="0"/>
              <a:t>Source:Hong</a:t>
            </a:r>
            <a:r>
              <a:rPr lang="en-IN" sz="900" dirty="0" smtClean="0"/>
              <a:t>, H. (2004). Review and analysis of variable valve timing strategies - eight ways to approach. Proceedings of the Institution of Mechanical Engineers, Part D: Journal of Automobile Engineering, 218(10), 1179-1200.</a:t>
            </a:r>
            <a:endParaRPr lang="en-IN" sz="9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Effects of Timing Adjustment</a:t>
            </a:r>
            <a:endParaRPr lang="en-IN" dirty="0"/>
          </a:p>
        </p:txBody>
      </p:sp>
      <p:sp>
        <p:nvSpPr>
          <p:cNvPr id="3" name="Content Placeholder 2"/>
          <p:cNvSpPr>
            <a:spLocks noGrp="1"/>
          </p:cNvSpPr>
          <p:nvPr>
            <p:ph idx="1"/>
          </p:nvPr>
        </p:nvSpPr>
        <p:spPr>
          <a:xfrm>
            <a:off x="457200" y="1600200"/>
            <a:ext cx="7758138" cy="4972072"/>
          </a:xfrm>
        </p:spPr>
        <p:txBody>
          <a:bodyPr>
            <a:normAutofit fontScale="70000" lnSpcReduction="20000"/>
          </a:bodyPr>
          <a:lstStyle/>
          <a:p>
            <a:r>
              <a:rPr lang="en-IN" b="1" i="1" dirty="0" smtClean="0"/>
              <a:t>Early intake valve opening:</a:t>
            </a:r>
          </a:p>
          <a:p>
            <a:pPr>
              <a:buFont typeface="Wingdings" pitchFamily="2" charset="2"/>
              <a:buChar char="§"/>
            </a:pPr>
            <a:r>
              <a:rPr lang="en-IN" dirty="0" smtClean="0"/>
              <a:t>Early intake valve opening is another variation that has significant potential to reduce emissions. </a:t>
            </a:r>
          </a:p>
          <a:p>
            <a:pPr>
              <a:buFont typeface="Wingdings" pitchFamily="2" charset="2"/>
              <a:buChar char="§"/>
            </a:pPr>
            <a:r>
              <a:rPr lang="en-IN" dirty="0" smtClean="0"/>
              <a:t>Controls the temperature and hence the NOx emissions.</a:t>
            </a:r>
          </a:p>
          <a:p>
            <a:pPr>
              <a:buFont typeface="Wingdings" pitchFamily="2" charset="2"/>
              <a:buChar char="§"/>
            </a:pPr>
            <a:r>
              <a:rPr lang="en-IN" dirty="0" smtClean="0"/>
              <a:t>Improves volumetric efficiency, because there is less exhaust gas to be expelled on the exhaust stroke.</a:t>
            </a:r>
            <a:endParaRPr lang="en-IN" baseline="30000" dirty="0" smtClean="0"/>
          </a:p>
          <a:p>
            <a:endParaRPr lang="en-IN" b="1" i="1" dirty="0" smtClean="0"/>
          </a:p>
          <a:p>
            <a:r>
              <a:rPr lang="en-IN" b="1" i="1" dirty="0" smtClean="0"/>
              <a:t>Early/late exhaust valve closing:</a:t>
            </a:r>
          </a:p>
          <a:p>
            <a:pPr>
              <a:buFont typeface="Wingdings" pitchFamily="2" charset="2"/>
              <a:buChar char="§"/>
            </a:pPr>
            <a:r>
              <a:rPr lang="en-IN" dirty="0" smtClean="0"/>
              <a:t>Early and late exhaust valve closing can also reduce emissions. </a:t>
            </a:r>
          </a:p>
          <a:p>
            <a:pPr>
              <a:buFont typeface="Wingdings" pitchFamily="2" charset="2"/>
              <a:buChar char="§"/>
            </a:pPr>
            <a:r>
              <a:rPr lang="en-IN" dirty="0" smtClean="0"/>
              <a:t>By holding the exhaust valve open slightly longer, the cylinder is emptied more and ready to be filled with a bigger air/fuel charge on the intake stroke. </a:t>
            </a:r>
          </a:p>
          <a:p>
            <a:pPr>
              <a:buFont typeface="Wingdings" pitchFamily="2" charset="2"/>
              <a:buChar char="§"/>
            </a:pPr>
            <a:r>
              <a:rPr lang="en-IN" dirty="0" smtClean="0"/>
              <a:t>By closing the valve slightly early, more exhaust gas remains in the cylinder which increases fuel efficiency. This allows for more efficient operation under all conditions.</a:t>
            </a:r>
            <a:endParaRPr lang="en-IN" dirty="0"/>
          </a:p>
        </p:txBody>
      </p:sp>
      <p:sp>
        <p:nvSpPr>
          <p:cNvPr id="4" name="Rectangle 3"/>
          <p:cNvSpPr/>
          <p:nvPr/>
        </p:nvSpPr>
        <p:spPr>
          <a:xfrm>
            <a:off x="0" y="6488668"/>
            <a:ext cx="9286940" cy="369332"/>
          </a:xfrm>
          <a:prstGeom prst="rect">
            <a:avLst/>
          </a:prstGeom>
        </p:spPr>
        <p:txBody>
          <a:bodyPr wrap="square">
            <a:spAutoFit/>
          </a:bodyPr>
          <a:lstStyle/>
          <a:p>
            <a:r>
              <a:rPr lang="en-IN" sz="900" dirty="0" smtClean="0"/>
              <a:t>Hong, H. (2004). Review and analysis of variable valve timing strategies - eight ways to approach. Proceedings of the Institution of Mechanical Engineers, Part D: Journal of Automobile Engineering, 218(10), 1179-1200.</a:t>
            </a:r>
            <a:endParaRPr lang="en-IN" sz="9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Methods of Implementing VVT</a:t>
            </a:r>
            <a:endParaRPr lang="en-IN" dirty="0"/>
          </a:p>
        </p:txBody>
      </p:sp>
      <p:sp>
        <p:nvSpPr>
          <p:cNvPr id="3" name="Content Placeholder 2"/>
          <p:cNvSpPr>
            <a:spLocks noGrp="1"/>
          </p:cNvSpPr>
          <p:nvPr>
            <p:ph idx="1"/>
          </p:nvPr>
        </p:nvSpPr>
        <p:spPr/>
        <p:txBody>
          <a:bodyPr>
            <a:normAutofit fontScale="92500" lnSpcReduction="10000"/>
          </a:bodyPr>
          <a:lstStyle/>
          <a:p>
            <a:r>
              <a:rPr lang="en-IN" dirty="0" smtClean="0"/>
              <a:t>Cam Switching</a:t>
            </a:r>
          </a:p>
          <a:p>
            <a:r>
              <a:rPr lang="en-IN" dirty="0" smtClean="0"/>
              <a:t>Cam Phasing</a:t>
            </a:r>
          </a:p>
          <a:p>
            <a:r>
              <a:rPr lang="en-IN" dirty="0" smtClean="0"/>
              <a:t>Oscillating Cam</a:t>
            </a:r>
          </a:p>
          <a:p>
            <a:r>
              <a:rPr lang="en-IN" dirty="0" smtClean="0"/>
              <a:t>Eccentric Cam Drive</a:t>
            </a:r>
          </a:p>
          <a:p>
            <a:r>
              <a:rPr lang="en-IN" dirty="0" smtClean="0"/>
              <a:t>Three Dimensional Cam Lobe</a:t>
            </a:r>
          </a:p>
          <a:p>
            <a:r>
              <a:rPr lang="en-IN" dirty="0" smtClean="0"/>
              <a:t>Two shaft combined Cam Lobe</a:t>
            </a:r>
          </a:p>
          <a:p>
            <a:r>
              <a:rPr lang="en-IN" dirty="0" smtClean="0"/>
              <a:t>Co-axial Two shaft combined Cam Lobe</a:t>
            </a:r>
          </a:p>
          <a:p>
            <a:r>
              <a:rPr lang="en-IN" dirty="0" smtClean="0"/>
              <a:t>Helical Camshaft</a:t>
            </a:r>
          </a:p>
          <a:p>
            <a:r>
              <a:rPr lang="en-IN" dirty="0" smtClean="0"/>
              <a:t>Camless Engines</a:t>
            </a:r>
            <a:endParaRPr lang="en-IN"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Cam Switching</a:t>
            </a:r>
            <a:br>
              <a:rPr lang="en-IN" dirty="0" smtClean="0"/>
            </a:br>
            <a:r>
              <a:rPr lang="en-IN" sz="2800" i="1" dirty="0" smtClean="0"/>
              <a:t>For </a:t>
            </a:r>
            <a:r>
              <a:rPr lang="en-IN" sz="2800" i="1" dirty="0" err="1" smtClean="0"/>
              <a:t>example:Honda</a:t>
            </a:r>
            <a:r>
              <a:rPr lang="en-IN" sz="2800" i="1" dirty="0" smtClean="0"/>
              <a:t> VTEC</a:t>
            </a:r>
            <a:endParaRPr lang="en-IN" sz="2800" i="1" dirty="0"/>
          </a:p>
        </p:txBody>
      </p:sp>
      <p:sp>
        <p:nvSpPr>
          <p:cNvPr id="3" name="Content Placeholder 2"/>
          <p:cNvSpPr>
            <a:spLocks noGrp="1"/>
          </p:cNvSpPr>
          <p:nvPr>
            <p:ph idx="1"/>
          </p:nvPr>
        </p:nvSpPr>
        <p:spPr/>
        <p:txBody>
          <a:bodyPr/>
          <a:lstStyle/>
          <a:p>
            <a:r>
              <a:rPr lang="en-IN" dirty="0" smtClean="0"/>
              <a:t>Uses two cam profiles and an actuator to swap between the profiles.</a:t>
            </a:r>
          </a:p>
          <a:p>
            <a:r>
              <a:rPr lang="en-IN" dirty="0" smtClean="0"/>
              <a:t>Provides variable valve lift and duration.</a:t>
            </a:r>
          </a:p>
          <a:p>
            <a:r>
              <a:rPr lang="en-IN" dirty="0" smtClean="0"/>
              <a:t>Discrete control.</a:t>
            </a:r>
          </a:p>
          <a:p>
            <a:pPr>
              <a:buNone/>
            </a:pPr>
            <a:endParaRPr lang="en-IN"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VTEC</a:t>
            </a:r>
            <a:endParaRPr lang="en-IN" dirty="0"/>
          </a:p>
        </p:txBody>
      </p:sp>
      <p:sp>
        <p:nvSpPr>
          <p:cNvPr id="3" name="Content Placeholder 2"/>
          <p:cNvSpPr>
            <a:spLocks noGrp="1"/>
          </p:cNvSpPr>
          <p:nvPr>
            <p:ph idx="1"/>
          </p:nvPr>
        </p:nvSpPr>
        <p:spPr/>
        <p:txBody>
          <a:bodyPr/>
          <a:lstStyle/>
          <a:p>
            <a:r>
              <a:rPr lang="en-IN" dirty="0"/>
              <a:t>Variable Valve Timing &amp; Lift Electronic </a:t>
            </a:r>
            <a:r>
              <a:rPr lang="en-IN" dirty="0" smtClean="0"/>
              <a:t>Control</a:t>
            </a:r>
          </a:p>
          <a:p>
            <a:r>
              <a:rPr lang="en-IN" dirty="0" smtClean="0"/>
              <a:t>Discrete control.</a:t>
            </a:r>
          </a:p>
          <a:p>
            <a:endParaRPr lang="en-IN" dirty="0" smtClean="0"/>
          </a:p>
          <a:p>
            <a:endParaRPr lang="en-IN" dirty="0"/>
          </a:p>
        </p:txBody>
      </p:sp>
      <p:pic>
        <p:nvPicPr>
          <p:cNvPr id="6" name="Picture 2"/>
          <p:cNvPicPr>
            <a:picLocks noChangeAspect="1" noChangeArrowheads="1"/>
          </p:cNvPicPr>
          <p:nvPr/>
        </p:nvPicPr>
        <p:blipFill>
          <a:blip r:embed="rId2" cstate="print"/>
          <a:srcRect/>
          <a:stretch>
            <a:fillRect/>
          </a:stretch>
        </p:blipFill>
        <p:spPr bwMode="auto">
          <a:xfrm>
            <a:off x="6929454" y="214290"/>
            <a:ext cx="1899825" cy="1428760"/>
          </a:xfrm>
          <a:prstGeom prst="rect">
            <a:avLst/>
          </a:prstGeom>
          <a:noFill/>
          <a:ln w="9525">
            <a:noFill/>
            <a:miter lim="800000"/>
            <a:headEnd/>
            <a:tailEnd/>
          </a:ln>
          <a:effectLst/>
        </p:spPr>
      </p:pic>
      <p:pic>
        <p:nvPicPr>
          <p:cNvPr id="1028" name="Picture 4"/>
          <p:cNvPicPr>
            <a:picLocks noChangeAspect="1" noChangeArrowheads="1"/>
          </p:cNvPicPr>
          <p:nvPr/>
        </p:nvPicPr>
        <p:blipFill>
          <a:blip r:embed="rId3"/>
          <a:srcRect/>
          <a:stretch>
            <a:fillRect/>
          </a:stretch>
        </p:blipFill>
        <p:spPr bwMode="auto">
          <a:xfrm>
            <a:off x="5214942" y="3214686"/>
            <a:ext cx="3571900" cy="2937492"/>
          </a:xfrm>
          <a:prstGeom prst="rect">
            <a:avLst/>
          </a:prstGeom>
          <a:noFill/>
          <a:ln w="9525">
            <a:noFill/>
            <a:miter lim="800000"/>
            <a:headEnd/>
            <a:tailEnd/>
          </a:ln>
          <a:effectLst/>
        </p:spPr>
      </p:pic>
      <p:pic>
        <p:nvPicPr>
          <p:cNvPr id="1029" name="Picture 5"/>
          <p:cNvPicPr>
            <a:picLocks noChangeAspect="1" noChangeArrowheads="1"/>
          </p:cNvPicPr>
          <p:nvPr/>
        </p:nvPicPr>
        <p:blipFill>
          <a:blip r:embed="rId4"/>
          <a:srcRect/>
          <a:stretch>
            <a:fillRect/>
          </a:stretch>
        </p:blipFill>
        <p:spPr bwMode="auto">
          <a:xfrm>
            <a:off x="857224" y="3214686"/>
            <a:ext cx="3786214" cy="293429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Technic</Template>
  <TotalTime>2769</TotalTime>
  <Words>906</Words>
  <Application>Microsoft Office PowerPoint</Application>
  <PresentationFormat>On-screen Show (4:3)</PresentationFormat>
  <Paragraphs>141</Paragraphs>
  <Slides>37</Slides>
  <Notes>2</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Technic</vt:lpstr>
      <vt:lpstr>Variable Valve Timing</vt:lpstr>
      <vt:lpstr>Variable Valve Timing</vt:lpstr>
      <vt:lpstr>The Need ..</vt:lpstr>
      <vt:lpstr>Valve Overlap</vt:lpstr>
      <vt:lpstr>Effects of Timing Adjustment</vt:lpstr>
      <vt:lpstr>Effects of Timing Adjustment</vt:lpstr>
      <vt:lpstr>Methods of Implementing VVT</vt:lpstr>
      <vt:lpstr>Cam Switching For example:Honda VTEC</vt:lpstr>
      <vt:lpstr>VTEC</vt:lpstr>
      <vt:lpstr>Cam Switching</vt:lpstr>
      <vt:lpstr>Cam Phasing</vt:lpstr>
      <vt:lpstr>Automotive Nomenclature</vt:lpstr>
      <vt:lpstr>Audi A4 (2009)</vt:lpstr>
      <vt:lpstr>Slide 14</vt:lpstr>
      <vt:lpstr>Slide 15</vt:lpstr>
      <vt:lpstr>Nissan HR16DE</vt:lpstr>
      <vt:lpstr>Variocam (Porsche 996 Engine)</vt:lpstr>
      <vt:lpstr>VVT-i (Toyota)</vt:lpstr>
      <vt:lpstr>To Design an Approximate Model</vt:lpstr>
      <vt:lpstr>Block Diagram:</vt:lpstr>
      <vt:lpstr>Sensors</vt:lpstr>
      <vt:lpstr>Designing a model:</vt:lpstr>
      <vt:lpstr>Spool Valve</vt:lpstr>
      <vt:lpstr>Actuator Design:</vt:lpstr>
      <vt:lpstr>Actuator Design:</vt:lpstr>
      <vt:lpstr>Slide 26</vt:lpstr>
      <vt:lpstr>Block Diagram:</vt:lpstr>
      <vt:lpstr>Input Signal:</vt:lpstr>
      <vt:lpstr>Constraints of VVP</vt:lpstr>
      <vt:lpstr>Slide 30</vt:lpstr>
      <vt:lpstr>A typical output response:</vt:lpstr>
      <vt:lpstr>Advanced VVT System:</vt:lpstr>
      <vt:lpstr>Advanced VVT System:</vt:lpstr>
      <vt:lpstr>Control Logic:</vt:lpstr>
      <vt:lpstr>Control Logic:</vt:lpstr>
      <vt:lpstr>References:</vt:lpstr>
      <vt:lpstr>Slide 37</vt:lpstr>
    </vt:vector>
  </TitlesOfParts>
  <Company>Hewlett-Packard</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CLINT ANTONY</dc:creator>
  <cp:lastModifiedBy>CLINT ANTONY</cp:lastModifiedBy>
  <cp:revision>85</cp:revision>
  <dcterms:created xsi:type="dcterms:W3CDTF">2018-04-03T13:31:31Z</dcterms:created>
  <dcterms:modified xsi:type="dcterms:W3CDTF">2018-04-25T16:02:24Z</dcterms:modified>
</cp:coreProperties>
</file>

<file path=docProps/thumbnail.jpeg>
</file>